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10287000" cx="18288000"/>
  <p:notesSz cx="10287000" cy="18288000"/>
  <p:embeddedFontLst>
    <p:embeddedFont>
      <p:font typeface="Source Sans Pro SemiBold"/>
      <p:regular r:id="rId33"/>
      <p:bold r:id="rId34"/>
      <p:italic r:id="rId35"/>
      <p:boldItalic r:id="rId36"/>
    </p:embeddedFont>
    <p:embeddedFont>
      <p:font typeface="Nanum Gothic"/>
      <p:regular r:id="rId37"/>
      <p:bold r:id="rId38"/>
    </p:embeddedFont>
    <p:embeddedFont>
      <p:font typeface="Shadows Into Light"/>
      <p:regular r:id="rId39"/>
    </p:embeddedFont>
    <p:embeddedFont>
      <p:font typeface="Source Sans Pr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hOGgVeTnmZjjUGe5GTSy1f9CEl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D1A974-F117-40E2-8F47-CEEF5FD46243}">
  <a:tblStyle styleId="{25D1A974-F117-40E2-8F47-CEEF5FD4624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55446AA6-9E72-4268-80ED-273DDF0E0E8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regular.fntdata"/><Relationship Id="rId20" Type="http://schemas.openxmlformats.org/officeDocument/2006/relationships/slide" Target="slides/slide14.xml"/><Relationship Id="rId42" Type="http://schemas.openxmlformats.org/officeDocument/2006/relationships/font" Target="fonts/SourceSansPro-italic.fntdata"/><Relationship Id="rId41" Type="http://schemas.openxmlformats.org/officeDocument/2006/relationships/font" Target="fonts/SourceSansPro-bold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SourceSansPr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SourceSansProSemiBold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SourceSansProSemiBold-italic.fntdata"/><Relationship Id="rId12" Type="http://schemas.openxmlformats.org/officeDocument/2006/relationships/slide" Target="slides/slide6.xml"/><Relationship Id="rId34" Type="http://schemas.openxmlformats.org/officeDocument/2006/relationships/font" Target="fonts/SourceSansProSemiBold-bold.fntdata"/><Relationship Id="rId15" Type="http://schemas.openxmlformats.org/officeDocument/2006/relationships/slide" Target="slides/slide9.xml"/><Relationship Id="rId37" Type="http://schemas.openxmlformats.org/officeDocument/2006/relationships/font" Target="fonts/NanumGothic-regular.fntdata"/><Relationship Id="rId14" Type="http://schemas.openxmlformats.org/officeDocument/2006/relationships/slide" Target="slides/slide8.xml"/><Relationship Id="rId36" Type="http://schemas.openxmlformats.org/officeDocument/2006/relationships/font" Target="fonts/SourceSansProSemi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ShadowsIntoLight-regular.fntdata"/><Relationship Id="rId16" Type="http://schemas.openxmlformats.org/officeDocument/2006/relationships/slide" Target="slides/slide10.xml"/><Relationship Id="rId38" Type="http://schemas.openxmlformats.org/officeDocument/2006/relationships/font" Target="fonts/NanumGothic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737e4ab117_0_6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실제 차량의 번호판은 먼지나 벌레와 같은 이물질이 묻어있는 경우가 많기 때문에 pepper 노이즈를 이용해 그러한 이물질을 구현해 데이터 증강했습니다.</a:t>
            </a:r>
            <a:endParaRPr/>
          </a:p>
        </p:txBody>
      </p:sp>
      <p:sp>
        <p:nvSpPr>
          <p:cNvPr id="346" name="Google Shape;346;g1737e4ab117_0_6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737e4ab117_0_8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실제 차량의 번호판은 먼지나 벌레와 같은 이물질이 묻어있는 경우가 많기 때문에 pepper 노이즈를 이용해 그러한 이물질을 구현해 데이터 증강했습니다.</a:t>
            </a:r>
            <a:endParaRPr/>
          </a:p>
        </p:txBody>
      </p:sp>
      <p:sp>
        <p:nvSpPr>
          <p:cNvPr id="367" name="Google Shape;367;g1737e4ab117_0_8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737e4ab117_0_1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실제 차량의 번호판은 먼지나 벌레와 같은 이물질이 묻어있는 경우가 많기 때문에 pepper 노이즈를 이용해 그러한 이물질을 구현해 데이터 증강했습니다.</a:t>
            </a:r>
            <a:endParaRPr/>
          </a:p>
        </p:txBody>
      </p:sp>
      <p:sp>
        <p:nvSpPr>
          <p:cNvPr id="388" name="Google Shape;388;g1737e4ab117_0_1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737e4ab117_0_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1737e4ab117_0_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737e4ab117_0_14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1737e4ab117_0_14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6f38669a26_1_7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16f38669a26_1_7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737e4ab117_0_3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1737e4ab117_0_3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p19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p12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6f38669a26_1_10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16f38669a26_1_10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g16f38669a26_1_109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37e4ab117_2_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1737e4ab117_2_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1737e4ab117_2_17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737e4ab117_2_3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1737e4ab117_2_3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g1737e4ab117_2_38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737e4ab117_2_5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1737e4ab117_2_5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g1737e4ab117_2_59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737e4ab117_2_8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1737e4ab117_2_8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g1737e4ab117_2_80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2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5" name="Google Shape;645;p25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p20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p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f38669a26_1_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16f38669a26_1_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4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6f38669a26_1_5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실제 차량의 번호판은 먼지나 벌레와 같은 이물질이 묻어있는 경우가 많기 때문에 pepper 노이즈를 이용해 그러한 이물질을 구현해 데이터 증강했습니다.</a:t>
            </a:r>
            <a:endParaRPr/>
          </a:p>
        </p:txBody>
      </p:sp>
      <p:sp>
        <p:nvSpPr>
          <p:cNvPr id="320" name="Google Shape;320;g16f38669a26_1_5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3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4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hyperlink" Target="https://www.data.go.kr/data/15081991/fileData.do?recommendDataYn=Y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s://www.kaggle.com/datasets/boulahchichenadir/cars-object-detection" TargetMode="External"/><Relationship Id="rId7" Type="http://schemas.openxmlformats.org/officeDocument/2006/relationships/hyperlink" Target="https://www.kaggle.com/datasets/andrewteplov/car-plate-object-detetcion?select=annotation_car_plate_train.csv" TargetMode="External"/><Relationship Id="rId8" Type="http://schemas.openxmlformats.org/officeDocument/2006/relationships/hyperlink" Target="https://universe.roboflow.com/mohamed-attia-e2mor/pill-classific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hyperlink" Target="https://universe.roboflow.com/ilyes-talbi-ptwsp/futbol-players/browse?queryText=&amp;pageSize=50&amp;startingIndex=0&amp;browseQuery=true" TargetMode="External"/><Relationship Id="rId6" Type="http://schemas.openxmlformats.org/officeDocument/2006/relationships/hyperlink" Target="https://universe.roboflow.com/kubraaksoy2187-gmail-com/garbage2-3eawa/browse?queryText=&amp;pageSize=50&amp;startingIndex=0&amp;browseQuery=true" TargetMode="External"/><Relationship Id="rId7" Type="http://schemas.openxmlformats.org/officeDocument/2006/relationships/hyperlink" Target="https://www.kaggle.com/code/saworz/realtime-plate-reading-video-yolov5-easyocr/dat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86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12472" y="-1624625"/>
            <a:ext cx="4243991" cy="1080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72196" y="7145269"/>
            <a:ext cx="20819048" cy="32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2443991" y="2520169"/>
            <a:ext cx="15843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ko-KR" sz="66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Object Detection 서비스 프로토타이핑</a:t>
            </a:r>
            <a:endParaRPr b="0" i="0" sz="1800" u="none" cap="none" strike="noStrike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0906115" y="7165657"/>
            <a:ext cx="63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ko-KR" sz="26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우리 생활에 적용하는 AI</a:t>
            </a:r>
            <a:endParaRPr b="1" i="0" sz="26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950839" y="1887447"/>
            <a:ext cx="781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ko-KR" sz="29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AIVEL스쿨 미니프로젝트</a:t>
            </a:r>
            <a:endParaRPr b="0" i="0" sz="1800" u="none" cap="none" strike="noStrike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10159924" y="7836560"/>
            <a:ext cx="1827517" cy="1590486"/>
            <a:chOff x="12495743" y="8278330"/>
            <a:chExt cx="1827517" cy="1590486"/>
          </a:xfrm>
        </p:grpSpPr>
        <p:sp>
          <p:nvSpPr>
            <p:cNvPr id="95" name="Google Shape;95;p1"/>
            <p:cNvSpPr/>
            <p:nvPr/>
          </p:nvSpPr>
          <p:spPr>
            <a:xfrm>
              <a:off x="12495743" y="8278330"/>
              <a:ext cx="920331" cy="1387621"/>
            </a:xfrm>
            <a:custGeom>
              <a:rect b="b" l="l" r="r" t="t"/>
              <a:pathLst>
                <a:path extrusionOk="0" h="1760676" w="1167759">
                  <a:moveTo>
                    <a:pt x="1165854" y="0"/>
                  </a:moveTo>
                  <a:lnTo>
                    <a:pt x="0" y="327025"/>
                  </a:lnTo>
                  <a:cubicBezTo>
                    <a:pt x="1693" y="804909"/>
                    <a:pt x="3387" y="1282792"/>
                    <a:pt x="5080" y="1760676"/>
                  </a:cubicBezTo>
                  <a:lnTo>
                    <a:pt x="1167759" y="1427936"/>
                  </a:lnTo>
                  <a:lnTo>
                    <a:pt x="11658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2D55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1"/>
            <p:cNvGrpSpPr/>
            <p:nvPr/>
          </p:nvGrpSpPr>
          <p:grpSpPr>
            <a:xfrm>
              <a:off x="12496794" y="8291504"/>
              <a:ext cx="1826466" cy="1577312"/>
              <a:chOff x="9025384" y="8958837"/>
              <a:chExt cx="894771" cy="772712"/>
            </a:xfrm>
          </p:grpSpPr>
          <p:sp>
            <p:nvSpPr>
              <p:cNvPr id="97" name="Google Shape;97;p1"/>
              <p:cNvSpPr/>
              <p:nvPr/>
            </p:nvSpPr>
            <p:spPr>
              <a:xfrm>
                <a:off x="9029601" y="9513164"/>
                <a:ext cx="881873" cy="216170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" name="Google Shape;98;p1"/>
              <p:cNvGrpSpPr/>
              <p:nvPr/>
            </p:nvGrpSpPr>
            <p:grpSpPr>
              <a:xfrm>
                <a:off x="9025384" y="8958837"/>
                <a:ext cx="894771" cy="772712"/>
                <a:chOff x="2444109" y="6343951"/>
                <a:chExt cx="2317507" cy="2001367"/>
              </a:xfrm>
            </p:grpSpPr>
            <p:sp>
              <p:nvSpPr>
                <p:cNvPr id="99" name="Google Shape;99;p1"/>
                <p:cNvSpPr/>
                <p:nvPr/>
              </p:nvSpPr>
              <p:spPr>
                <a:xfrm>
                  <a:off x="2460840" y="6343951"/>
                  <a:ext cx="2284101" cy="559891"/>
                </a:xfrm>
                <a:custGeom>
                  <a:rect b="b" l="l" r="r" t="t"/>
                  <a:pathLst>
                    <a:path extrusionOk="0" h="559891" w="2284101">
                      <a:moveTo>
                        <a:pt x="1135380" y="0"/>
                      </a:moveTo>
                      <a:lnTo>
                        <a:pt x="2284101" y="236220"/>
                      </a:lnTo>
                      <a:lnTo>
                        <a:pt x="1148721" y="559891"/>
                      </a:lnTo>
                      <a:lnTo>
                        <a:pt x="0" y="308431"/>
                      </a:lnTo>
                      <a:lnTo>
                        <a:pt x="1135380" y="0"/>
                      </a:lnTo>
                      <a:close/>
                    </a:path>
                  </a:pathLst>
                </a:custGeom>
                <a:solidFill>
                  <a:srgbClr val="CEE5D0"/>
                </a:solidFill>
                <a:ln cap="flat" cmpd="sng" w="25400">
                  <a:solidFill>
                    <a:srgbClr val="2D553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1"/>
                <p:cNvSpPr/>
                <p:nvPr/>
              </p:nvSpPr>
              <p:spPr>
                <a:xfrm>
                  <a:off x="3593856" y="6584642"/>
                  <a:ext cx="1167760" cy="1760676"/>
                </a:xfrm>
                <a:custGeom>
                  <a:rect b="b" l="l" r="r" t="t"/>
                  <a:pathLst>
                    <a:path extrusionOk="0" h="1760676" w="1167759">
                      <a:moveTo>
                        <a:pt x="1165854" y="0"/>
                      </a:moveTo>
                      <a:lnTo>
                        <a:pt x="0" y="327025"/>
                      </a:lnTo>
                      <a:cubicBezTo>
                        <a:pt x="1693" y="804909"/>
                        <a:pt x="3387" y="1282792"/>
                        <a:pt x="5080" y="1760676"/>
                      </a:cubicBezTo>
                      <a:lnTo>
                        <a:pt x="1167759" y="1427936"/>
                      </a:lnTo>
                      <a:lnTo>
                        <a:pt x="1165854" y="0"/>
                      </a:lnTo>
                      <a:close/>
                    </a:path>
                  </a:pathLst>
                </a:custGeom>
                <a:solidFill>
                  <a:srgbClr val="CEE5D0"/>
                </a:solidFill>
                <a:ln cap="flat" cmpd="sng" w="25400">
                  <a:solidFill>
                    <a:srgbClr val="2D553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1"/>
                <p:cNvSpPr/>
                <p:nvPr/>
              </p:nvSpPr>
              <p:spPr>
                <a:xfrm>
                  <a:off x="2444109" y="6654799"/>
                  <a:ext cx="1155706" cy="1682571"/>
                </a:xfrm>
                <a:custGeom>
                  <a:rect b="b" l="l" r="r" t="t"/>
                  <a:pathLst>
                    <a:path extrusionOk="0" h="1682571" w="1155706">
                      <a:moveTo>
                        <a:pt x="0" y="0"/>
                      </a:moveTo>
                      <a:lnTo>
                        <a:pt x="1150626" y="248920"/>
                      </a:lnTo>
                      <a:cubicBezTo>
                        <a:pt x="1152319" y="726804"/>
                        <a:pt x="1154013" y="1204687"/>
                        <a:pt x="1155706" y="1682571"/>
                      </a:cubicBezTo>
                      <a:lnTo>
                        <a:pt x="1905" y="14488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25400">
                  <a:solidFill>
                    <a:srgbClr val="2D553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02" name="Google Shape;102;p1"/>
          <p:cNvGrpSpPr/>
          <p:nvPr/>
        </p:nvGrpSpPr>
        <p:grpSpPr>
          <a:xfrm>
            <a:off x="5632704" y="8782604"/>
            <a:ext cx="973449" cy="838095"/>
            <a:chOff x="2444109" y="6343951"/>
            <a:chExt cx="2320732" cy="1998042"/>
          </a:xfrm>
        </p:grpSpPr>
        <p:sp>
          <p:nvSpPr>
            <p:cNvPr id="103" name="Google Shape;103;p1"/>
            <p:cNvSpPr/>
            <p:nvPr/>
          </p:nvSpPr>
          <p:spPr>
            <a:xfrm>
              <a:off x="2460840" y="6343951"/>
              <a:ext cx="2284101" cy="559891"/>
            </a:xfrm>
            <a:custGeom>
              <a:rect b="b" l="l" r="r" t="t"/>
              <a:pathLst>
                <a:path extrusionOk="0" h="559891" w="2284101">
                  <a:moveTo>
                    <a:pt x="1135380" y="0"/>
                  </a:moveTo>
                  <a:lnTo>
                    <a:pt x="2284101" y="236220"/>
                  </a:lnTo>
                  <a:lnTo>
                    <a:pt x="1148721" y="559891"/>
                  </a:lnTo>
                  <a:lnTo>
                    <a:pt x="0" y="308431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2D55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2444109" y="6654800"/>
              <a:ext cx="1155706" cy="1682571"/>
            </a:xfrm>
            <a:custGeom>
              <a:rect b="b" l="l" r="r" t="t"/>
              <a:pathLst>
                <a:path extrusionOk="0" h="1682571" w="1155706">
                  <a:moveTo>
                    <a:pt x="0" y="0"/>
                  </a:moveTo>
                  <a:lnTo>
                    <a:pt x="1150626" y="248920"/>
                  </a:lnTo>
                  <a:cubicBezTo>
                    <a:pt x="1152319" y="726804"/>
                    <a:pt x="1154013" y="1204687"/>
                    <a:pt x="1155706" y="1682571"/>
                  </a:cubicBezTo>
                  <a:lnTo>
                    <a:pt x="1905" y="1448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86"/>
            </a:solidFill>
            <a:ln cap="flat" cmpd="sng" w="25400">
              <a:solidFill>
                <a:srgbClr val="2D55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3597082" y="6581317"/>
              <a:ext cx="1167759" cy="1760676"/>
            </a:xfrm>
            <a:custGeom>
              <a:rect b="b" l="l" r="r" t="t"/>
              <a:pathLst>
                <a:path extrusionOk="0" h="1760676" w="1167759">
                  <a:moveTo>
                    <a:pt x="1165854" y="0"/>
                  </a:moveTo>
                  <a:lnTo>
                    <a:pt x="0" y="327025"/>
                  </a:lnTo>
                  <a:cubicBezTo>
                    <a:pt x="1693" y="804909"/>
                    <a:pt x="3387" y="1282792"/>
                    <a:pt x="5080" y="1760676"/>
                  </a:cubicBezTo>
                  <a:lnTo>
                    <a:pt x="1167759" y="1427936"/>
                  </a:lnTo>
                  <a:lnTo>
                    <a:pt x="1165854" y="0"/>
                  </a:lnTo>
                  <a:close/>
                </a:path>
              </a:pathLst>
            </a:custGeom>
            <a:solidFill>
              <a:srgbClr val="CEE5D0"/>
            </a:solidFill>
            <a:ln cap="flat" cmpd="sng" w="25400">
              <a:solidFill>
                <a:srgbClr val="2D55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"/>
          <p:cNvGrpSpPr/>
          <p:nvPr/>
        </p:nvGrpSpPr>
        <p:grpSpPr>
          <a:xfrm>
            <a:off x="2432211" y="6344278"/>
            <a:ext cx="2973360" cy="1998045"/>
            <a:chOff x="2432211" y="6344278"/>
            <a:chExt cx="2973360" cy="1998045"/>
          </a:xfrm>
        </p:grpSpPr>
        <p:grpSp>
          <p:nvGrpSpPr>
            <p:cNvPr id="108" name="Google Shape;108;p1"/>
            <p:cNvGrpSpPr/>
            <p:nvPr/>
          </p:nvGrpSpPr>
          <p:grpSpPr>
            <a:xfrm>
              <a:off x="2432211" y="6344278"/>
              <a:ext cx="2320732" cy="1998045"/>
              <a:chOff x="2444109" y="6343951"/>
              <a:chExt cx="2320732" cy="1998045"/>
            </a:xfrm>
          </p:grpSpPr>
          <p:sp>
            <p:nvSpPr>
              <p:cNvPr id="109" name="Google Shape;109;p1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"/>
            <p:cNvGrpSpPr/>
            <p:nvPr/>
          </p:nvGrpSpPr>
          <p:grpSpPr>
            <a:xfrm>
              <a:off x="4146000" y="7234778"/>
              <a:ext cx="1259571" cy="1084434"/>
              <a:chOff x="2444109" y="6343951"/>
              <a:chExt cx="2320732" cy="1998045"/>
            </a:xfrm>
          </p:grpSpPr>
          <p:sp>
            <p:nvSpPr>
              <p:cNvPr id="113" name="Google Shape;113;p1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" name="Google Shape;116;p1"/>
          <p:cNvGrpSpPr/>
          <p:nvPr/>
        </p:nvGrpSpPr>
        <p:grpSpPr>
          <a:xfrm>
            <a:off x="9025384" y="8958840"/>
            <a:ext cx="896016" cy="771429"/>
            <a:chOff x="9025384" y="8958840"/>
            <a:chExt cx="896016" cy="771429"/>
          </a:xfrm>
        </p:grpSpPr>
        <p:sp>
          <p:nvSpPr>
            <p:cNvPr id="117" name="Google Shape;117;p1"/>
            <p:cNvSpPr/>
            <p:nvPr/>
          </p:nvSpPr>
          <p:spPr>
            <a:xfrm>
              <a:off x="9029601" y="9510675"/>
              <a:ext cx="881873" cy="216170"/>
            </a:xfrm>
            <a:custGeom>
              <a:rect b="b" l="l" r="r" t="t"/>
              <a:pathLst>
                <a:path extrusionOk="0" h="559891" w="2284101">
                  <a:moveTo>
                    <a:pt x="1135380" y="0"/>
                  </a:moveTo>
                  <a:lnTo>
                    <a:pt x="2284101" y="236220"/>
                  </a:lnTo>
                  <a:lnTo>
                    <a:pt x="1148721" y="559891"/>
                  </a:lnTo>
                  <a:lnTo>
                    <a:pt x="0" y="308431"/>
                  </a:lnTo>
                  <a:lnTo>
                    <a:pt x="113538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2D55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oogle Shape;118;p1"/>
            <p:cNvGrpSpPr/>
            <p:nvPr/>
          </p:nvGrpSpPr>
          <p:grpSpPr>
            <a:xfrm>
              <a:off x="9025384" y="8958840"/>
              <a:ext cx="896016" cy="771429"/>
              <a:chOff x="2444109" y="6343951"/>
              <a:chExt cx="2320732" cy="1998042"/>
            </a:xfrm>
          </p:grpSpPr>
          <p:sp>
            <p:nvSpPr>
              <p:cNvPr id="119" name="Google Shape;119;p1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"/>
              <p:cNvSpPr/>
              <p:nvPr/>
            </p:nvSpPr>
            <p:spPr>
              <a:xfrm>
                <a:off x="3597082" y="6581317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2" name="Google Shape;122;p1"/>
          <p:cNvPicPr preferRelativeResize="0"/>
          <p:nvPr/>
        </p:nvPicPr>
        <p:blipFill rotWithShape="1">
          <a:blip r:embed="rId6">
            <a:alphaModFix/>
          </a:blip>
          <a:srcRect b="2599" l="0" r="66387" t="0"/>
          <a:stretch/>
        </p:blipFill>
        <p:spPr>
          <a:xfrm>
            <a:off x="2537454" y="1950720"/>
            <a:ext cx="461010" cy="31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1737e4ab117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737e4ab117_0_63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g1737e4ab117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737e4ab117_0_63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 선정 및 구체화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737e4ab117_0_63"/>
          <p:cNvSpPr/>
          <p:nvPr/>
        </p:nvSpPr>
        <p:spPr>
          <a:xfrm>
            <a:off x="-9780" y="-5715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3" name="Google Shape;353;g1737e4ab117_0_63"/>
          <p:cNvGrpSpPr/>
          <p:nvPr/>
        </p:nvGrpSpPr>
        <p:grpSpPr>
          <a:xfrm>
            <a:off x="762055" y="8429738"/>
            <a:ext cx="3118521" cy="2123722"/>
            <a:chOff x="1200323" y="7037852"/>
            <a:chExt cx="2973135" cy="1998045"/>
          </a:xfrm>
        </p:grpSpPr>
        <p:grpSp>
          <p:nvGrpSpPr>
            <p:cNvPr id="354" name="Google Shape;354;g1737e4ab117_0_63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355" name="Google Shape;355;g1737e4ab117_0_63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g1737e4ab117_0_63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g1737e4ab117_0_63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g1737e4ab117_0_63"/>
            <p:cNvGrpSpPr/>
            <p:nvPr/>
          </p:nvGrpSpPr>
          <p:grpSpPr>
            <a:xfrm>
              <a:off x="2913996" y="7928052"/>
              <a:ext cx="1259461" cy="1084338"/>
              <a:chOff x="2444109" y="6343951"/>
              <a:chExt cx="2320732" cy="1998044"/>
            </a:xfrm>
          </p:grpSpPr>
          <p:sp>
            <p:nvSpPr>
              <p:cNvPr id="359" name="Google Shape;359;g1737e4ab117_0_63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g1737e4ab117_0_63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g1737e4ab117_0_63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62" name="Google Shape;362;g1737e4ab117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3997" y="3584235"/>
            <a:ext cx="3118525" cy="31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737e4ab117_0_63"/>
          <p:cNvSpPr txBox="1"/>
          <p:nvPr/>
        </p:nvSpPr>
        <p:spPr>
          <a:xfrm>
            <a:off x="7530675" y="2150725"/>
            <a:ext cx="809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Kaggle 데이터 </a:t>
            </a:r>
            <a:r>
              <a:rPr b="1" lang="ko-KR" sz="3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b="1" lang="ko-KR" sz="2900">
                <a:solidFill>
                  <a:srgbClr val="202124"/>
                </a:solidFill>
                <a:highlight>
                  <a:srgbClr val="FFFFFF"/>
                </a:highlight>
              </a:rPr>
              <a:t>Car License Plate Detection</a:t>
            </a:r>
            <a:r>
              <a:rPr b="1" lang="ko-KR" sz="3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r>
              <a:rPr b="1" i="0" lang="ko-KR" sz="3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i="0" sz="3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4" name="Google Shape;364;g1737e4ab117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0675" y="3429000"/>
            <a:ext cx="9239448" cy="60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1737e4ab117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737e4ab117_0_89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g1737e4ab117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737e4ab117_0_89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 선정 및 구체화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737e4ab117_0_89"/>
          <p:cNvSpPr/>
          <p:nvPr/>
        </p:nvSpPr>
        <p:spPr>
          <a:xfrm>
            <a:off x="-9780" y="-5715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" name="Google Shape;374;g1737e4ab117_0_89"/>
          <p:cNvGrpSpPr/>
          <p:nvPr/>
        </p:nvGrpSpPr>
        <p:grpSpPr>
          <a:xfrm>
            <a:off x="762055" y="8429738"/>
            <a:ext cx="3118521" cy="2123722"/>
            <a:chOff x="1200323" y="7037852"/>
            <a:chExt cx="2973135" cy="1998045"/>
          </a:xfrm>
        </p:grpSpPr>
        <p:grpSp>
          <p:nvGrpSpPr>
            <p:cNvPr id="375" name="Google Shape;375;g1737e4ab117_0_89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376" name="Google Shape;376;g1737e4ab117_0_8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g1737e4ab117_0_8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g1737e4ab117_0_89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g1737e4ab117_0_89"/>
            <p:cNvGrpSpPr/>
            <p:nvPr/>
          </p:nvGrpSpPr>
          <p:grpSpPr>
            <a:xfrm>
              <a:off x="2913996" y="7928052"/>
              <a:ext cx="1259461" cy="1084338"/>
              <a:chOff x="2444109" y="6343951"/>
              <a:chExt cx="2320732" cy="1998044"/>
            </a:xfrm>
          </p:grpSpPr>
          <p:sp>
            <p:nvSpPr>
              <p:cNvPr id="380" name="Google Shape;380;g1737e4ab117_0_8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g1737e4ab117_0_8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g1737e4ab117_0_89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83" name="Google Shape;383;g1737e4ab117_0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0449" y="3239148"/>
            <a:ext cx="3438775" cy="3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737e4ab117_0_89"/>
          <p:cNvSpPr txBox="1"/>
          <p:nvPr/>
        </p:nvSpPr>
        <p:spPr>
          <a:xfrm>
            <a:off x="6290275" y="3534725"/>
            <a:ext cx="121131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-"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원본</a:t>
            </a:r>
            <a:endParaRPr b="1"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-"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pepper 노이즈</a:t>
            </a:r>
            <a:endParaRPr b="1"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사용이유 :</a:t>
            </a:r>
            <a:r>
              <a:rPr lang="ko-KR" sz="3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ko-KR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차량의 번호판은 먼지나 벌레와 같은 이물질이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묻어있는 경우가 많기 때문에 pepper 노이즈를 이용해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이물질을 구현해 데이터 증강</a:t>
            </a:r>
            <a:endParaRPr sz="4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-"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가우시안 노이즈</a:t>
            </a:r>
            <a:endParaRPr b="1"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사용이유 :  차량 번호판의 윤곽선만 사용하여 학습하기 위해 데이터 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	전처리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5" name="Google Shape;385;g1737e4ab117_0_89"/>
          <p:cNvSpPr txBox="1"/>
          <p:nvPr/>
        </p:nvSpPr>
        <p:spPr>
          <a:xfrm>
            <a:off x="6444375" y="2242325"/>
            <a:ext cx="343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데이터 전처리</a:t>
            </a:r>
            <a:endParaRPr b="1" i="0" sz="3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1737e4ab117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737e4ab117_0_115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1737e4ab117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737e4ab117_0_115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 선정 및 구체화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1737e4ab117_0_115"/>
          <p:cNvSpPr/>
          <p:nvPr/>
        </p:nvSpPr>
        <p:spPr>
          <a:xfrm>
            <a:off x="-9780" y="-5715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" name="Google Shape;395;g1737e4ab117_0_115"/>
          <p:cNvGrpSpPr/>
          <p:nvPr/>
        </p:nvGrpSpPr>
        <p:grpSpPr>
          <a:xfrm>
            <a:off x="762055" y="8429738"/>
            <a:ext cx="3118521" cy="2123722"/>
            <a:chOff x="1200323" y="7037852"/>
            <a:chExt cx="2973135" cy="1998045"/>
          </a:xfrm>
        </p:grpSpPr>
        <p:grpSp>
          <p:nvGrpSpPr>
            <p:cNvPr id="396" name="Google Shape;396;g1737e4ab117_0_115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397" name="Google Shape;397;g1737e4ab117_0_115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g1737e4ab117_0_115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g1737e4ab117_0_115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g1737e4ab117_0_115"/>
            <p:cNvGrpSpPr/>
            <p:nvPr/>
          </p:nvGrpSpPr>
          <p:grpSpPr>
            <a:xfrm>
              <a:off x="2913996" y="7928052"/>
              <a:ext cx="1259461" cy="1084338"/>
              <a:chOff x="2444109" y="6343951"/>
              <a:chExt cx="2320732" cy="1998044"/>
            </a:xfrm>
          </p:grpSpPr>
          <p:sp>
            <p:nvSpPr>
              <p:cNvPr id="401" name="Google Shape;401;g1737e4ab117_0_115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g1737e4ab117_0_115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g1737e4ab117_0_115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04" name="Google Shape;404;g1737e4ab117_0_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2476" y="3571875"/>
            <a:ext cx="3143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737e4ab117_0_115"/>
          <p:cNvSpPr txBox="1"/>
          <p:nvPr/>
        </p:nvSpPr>
        <p:spPr>
          <a:xfrm>
            <a:off x="5713950" y="2222025"/>
            <a:ext cx="217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모델 학습</a:t>
            </a:r>
            <a:endParaRPr b="1" i="0" sz="3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406" name="Google Shape;406;g1737e4ab117_0_115"/>
          <p:cNvGraphicFramePr/>
          <p:nvPr/>
        </p:nvGraphicFramePr>
        <p:xfrm>
          <a:off x="6010525" y="365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{55446AA6-9E72-4268-80ED-273DDF0E0E84}</a:tableStyleId>
              </a:tblPr>
              <a:tblGrid>
                <a:gridCol w="3673400"/>
                <a:gridCol w="3673400"/>
                <a:gridCol w="3673400"/>
              </a:tblGrid>
              <a:tr h="103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200"/>
                        <a:t>학습 데이터량</a:t>
                      </a:r>
                      <a:endParaRPr b="1" sz="22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200"/>
                        <a:t>433장</a:t>
                      </a:r>
                      <a:endParaRPr b="1" sz="22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 hMerge="1"/>
              </a:tr>
              <a:tr h="10342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200"/>
                        <a:t>Label</a:t>
                      </a:r>
                      <a:endParaRPr b="1" sz="2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/>
                        <a:t>원본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/>
                        <a:t>471</a:t>
                      </a:r>
                      <a:endParaRPr sz="2200"/>
                    </a:p>
                  </a:txBody>
                  <a:tcPr marT="91425" marB="91425" marR="91425" marL="91425" anchor="ctr"/>
                </a:tc>
              </a:tr>
              <a:tr h="1034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/>
                        <a:t>pepper 노이즈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/>
                        <a:t>942</a:t>
                      </a:r>
                      <a:endParaRPr sz="2200"/>
                    </a:p>
                  </a:txBody>
                  <a:tcPr marT="91425" marB="91425" marR="91425" marL="91425" anchor="ctr"/>
                </a:tc>
              </a:tr>
              <a:tr h="10342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200"/>
                        <a:t>학습시간</a:t>
                      </a:r>
                      <a:endParaRPr b="1" sz="2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/>
                        <a:t>원본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/>
                        <a:t>25분</a:t>
                      </a:r>
                      <a:endParaRPr sz="2200"/>
                    </a:p>
                  </a:txBody>
                  <a:tcPr marT="91425" marB="91425" marR="91425" marL="91425" anchor="ctr"/>
                </a:tc>
              </a:tr>
              <a:tr h="1034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/>
                        <a:t>pepper 노이즈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200"/>
                        <a:t>18분</a:t>
                      </a:r>
                      <a:endParaRPr sz="2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1737e4ab117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737e4ab117_0_12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g1737e4ab117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737e4ab117_0_12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 선정 및 구체화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737e4ab117_0_12"/>
          <p:cNvSpPr/>
          <p:nvPr/>
        </p:nvSpPr>
        <p:spPr>
          <a:xfrm>
            <a:off x="-9780" y="-5715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g1737e4ab117_0_12"/>
          <p:cNvGrpSpPr/>
          <p:nvPr/>
        </p:nvGrpSpPr>
        <p:grpSpPr>
          <a:xfrm>
            <a:off x="762055" y="8429738"/>
            <a:ext cx="3118521" cy="2123722"/>
            <a:chOff x="1200323" y="7037852"/>
            <a:chExt cx="2973135" cy="1998045"/>
          </a:xfrm>
        </p:grpSpPr>
        <p:grpSp>
          <p:nvGrpSpPr>
            <p:cNvPr id="417" name="Google Shape;417;g1737e4ab117_0_12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418" name="Google Shape;418;g1737e4ab117_0_12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g1737e4ab117_0_12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g1737e4ab117_0_12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g1737e4ab117_0_12"/>
            <p:cNvGrpSpPr/>
            <p:nvPr/>
          </p:nvGrpSpPr>
          <p:grpSpPr>
            <a:xfrm>
              <a:off x="2913996" y="7928052"/>
              <a:ext cx="1259461" cy="1084338"/>
              <a:chOff x="2444109" y="6343951"/>
              <a:chExt cx="2320732" cy="1998044"/>
            </a:xfrm>
          </p:grpSpPr>
          <p:sp>
            <p:nvSpPr>
              <p:cNvPr id="422" name="Google Shape;422;g1737e4ab117_0_12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g1737e4ab117_0_12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g1737e4ab117_0_12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5" name="Google Shape;425;g1737e4ab117_0_12"/>
          <p:cNvSpPr txBox="1"/>
          <p:nvPr/>
        </p:nvSpPr>
        <p:spPr>
          <a:xfrm>
            <a:off x="2536973" y="1552650"/>
            <a:ext cx="353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원본 yolov5s.pt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6" name="Google Shape;426;g1737e4ab117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566" y="2238825"/>
            <a:ext cx="13218360" cy="666141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737e4ab117_0_12"/>
          <p:cNvSpPr txBox="1"/>
          <p:nvPr/>
        </p:nvSpPr>
        <p:spPr>
          <a:xfrm>
            <a:off x="8930500" y="9133375"/>
            <a:ext cx="311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 : 0.95, mAP50-95: 0.563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1737e4ab117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737e4ab117_0_144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g1737e4ab117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737e4ab117_0_144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 선정 및 구체화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1737e4ab117_0_144"/>
          <p:cNvSpPr/>
          <p:nvPr/>
        </p:nvSpPr>
        <p:spPr>
          <a:xfrm>
            <a:off x="-9780" y="-5715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g1737e4ab117_0_144"/>
          <p:cNvGrpSpPr/>
          <p:nvPr/>
        </p:nvGrpSpPr>
        <p:grpSpPr>
          <a:xfrm>
            <a:off x="762055" y="8429738"/>
            <a:ext cx="3118521" cy="2123722"/>
            <a:chOff x="1200323" y="7037852"/>
            <a:chExt cx="2973135" cy="1998045"/>
          </a:xfrm>
        </p:grpSpPr>
        <p:grpSp>
          <p:nvGrpSpPr>
            <p:cNvPr id="438" name="Google Shape;438;g1737e4ab117_0_144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439" name="Google Shape;439;g1737e4ab117_0_144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g1737e4ab117_0_144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g1737e4ab117_0_144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g1737e4ab117_0_144"/>
            <p:cNvGrpSpPr/>
            <p:nvPr/>
          </p:nvGrpSpPr>
          <p:grpSpPr>
            <a:xfrm>
              <a:off x="2913996" y="7928052"/>
              <a:ext cx="1259461" cy="1084338"/>
              <a:chOff x="2444109" y="6343951"/>
              <a:chExt cx="2320732" cy="1998044"/>
            </a:xfrm>
          </p:grpSpPr>
          <p:sp>
            <p:nvSpPr>
              <p:cNvPr id="443" name="Google Shape;443;g1737e4ab117_0_144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g1737e4ab117_0_144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g1737e4ab117_0_144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6" name="Google Shape;446;g1737e4ab117_0_144"/>
          <p:cNvSpPr txBox="1"/>
          <p:nvPr/>
        </p:nvSpPr>
        <p:spPr>
          <a:xfrm>
            <a:off x="2536975" y="1552650"/>
            <a:ext cx="513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pepper 노이즈</a:t>
            </a: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yolov5s.pt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g1737e4ab117_0_144"/>
          <p:cNvSpPr txBox="1"/>
          <p:nvPr/>
        </p:nvSpPr>
        <p:spPr>
          <a:xfrm>
            <a:off x="8930500" y="9133375"/>
            <a:ext cx="311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 : 0.988, mAP50-95: 0.7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8" name="Google Shape;448;g1737e4ab117_0_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625" y="2363112"/>
            <a:ext cx="12954251" cy="651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g16f38669a26_1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6f38669a26_1_76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16f38669a26_1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6f38669a26_1_76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 선정 및 구체화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6f38669a26_1_76"/>
          <p:cNvSpPr/>
          <p:nvPr/>
        </p:nvSpPr>
        <p:spPr>
          <a:xfrm>
            <a:off x="-9780" y="-5715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8" name="Google Shape;458;g16f38669a26_1_76"/>
          <p:cNvGrpSpPr/>
          <p:nvPr/>
        </p:nvGrpSpPr>
        <p:grpSpPr>
          <a:xfrm>
            <a:off x="762055" y="8429738"/>
            <a:ext cx="3118520" cy="2123722"/>
            <a:chOff x="1200323" y="7037852"/>
            <a:chExt cx="2973134" cy="1998045"/>
          </a:xfrm>
        </p:grpSpPr>
        <p:grpSp>
          <p:nvGrpSpPr>
            <p:cNvPr id="459" name="Google Shape;459;g16f38669a26_1_76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460" name="Google Shape;460;g16f38669a26_1_76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g16f38669a26_1_76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g16f38669a26_1_76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g16f38669a26_1_76"/>
            <p:cNvGrpSpPr/>
            <p:nvPr/>
          </p:nvGrpSpPr>
          <p:grpSpPr>
            <a:xfrm>
              <a:off x="2913996" y="7928050"/>
              <a:ext cx="1259461" cy="1084338"/>
              <a:chOff x="2444109" y="6343951"/>
              <a:chExt cx="2320732" cy="1998044"/>
            </a:xfrm>
          </p:grpSpPr>
          <p:sp>
            <p:nvSpPr>
              <p:cNvPr id="464" name="Google Shape;464;g16f38669a26_1_76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g16f38669a26_1_76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g16f38669a26_1_76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67" name="Google Shape;467;g16f38669a26_1_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2427" y="2444852"/>
            <a:ext cx="6166880" cy="61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6f38669a26_1_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9325" y="2147325"/>
            <a:ext cx="7706476" cy="77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6f38669a26_1_76"/>
          <p:cNvSpPr txBox="1"/>
          <p:nvPr/>
        </p:nvSpPr>
        <p:spPr>
          <a:xfrm>
            <a:off x="4444223" y="1593225"/>
            <a:ext cx="353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학습 이미지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0" name="Google Shape;470;g16f38669a26_1_76"/>
          <p:cNvSpPr txBox="1"/>
          <p:nvPr/>
        </p:nvSpPr>
        <p:spPr>
          <a:xfrm>
            <a:off x="12508111" y="1593225"/>
            <a:ext cx="353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평가 이미지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1" name="Google Shape;471;g16f38669a26_1_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1425" y="2685200"/>
            <a:ext cx="5693100" cy="57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6f38669a26_1_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79723" y="2467723"/>
            <a:ext cx="7065677" cy="706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1737e4ab117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737e4ab117_0_37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g1737e4ab117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737e4ab117_0_37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 선정 및 구체화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1737e4ab117_0_37"/>
          <p:cNvSpPr/>
          <p:nvPr/>
        </p:nvSpPr>
        <p:spPr>
          <a:xfrm>
            <a:off x="-9780" y="-5715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g1737e4ab117_0_37"/>
          <p:cNvGrpSpPr/>
          <p:nvPr/>
        </p:nvGrpSpPr>
        <p:grpSpPr>
          <a:xfrm>
            <a:off x="762055" y="8429738"/>
            <a:ext cx="3118521" cy="2123722"/>
            <a:chOff x="1200323" y="7037852"/>
            <a:chExt cx="2973135" cy="1998045"/>
          </a:xfrm>
        </p:grpSpPr>
        <p:grpSp>
          <p:nvGrpSpPr>
            <p:cNvPr id="483" name="Google Shape;483;g1737e4ab117_0_37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484" name="Google Shape;484;g1737e4ab117_0_37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g1737e4ab117_0_37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g1737e4ab117_0_37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g1737e4ab117_0_37"/>
            <p:cNvGrpSpPr/>
            <p:nvPr/>
          </p:nvGrpSpPr>
          <p:grpSpPr>
            <a:xfrm>
              <a:off x="2913996" y="7928052"/>
              <a:ext cx="1259461" cy="1084338"/>
              <a:chOff x="2444109" y="6343951"/>
              <a:chExt cx="2320732" cy="1998044"/>
            </a:xfrm>
          </p:grpSpPr>
          <p:sp>
            <p:nvSpPr>
              <p:cNvPr id="488" name="Google Shape;488;g1737e4ab117_0_37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g1737e4ab117_0_37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g1737e4ab117_0_37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1" name="Google Shape;491;g1737e4ab117_0_37"/>
          <p:cNvSpPr txBox="1"/>
          <p:nvPr/>
        </p:nvSpPr>
        <p:spPr>
          <a:xfrm>
            <a:off x="2536976" y="1552650"/>
            <a:ext cx="58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원본 yolov5s.pt pytesseract OCR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2" name="Google Shape;492;g1737e4ab117_0_37"/>
          <p:cNvPicPr preferRelativeResize="0"/>
          <p:nvPr/>
        </p:nvPicPr>
        <p:blipFill rotWithShape="1">
          <a:blip r:embed="rId5">
            <a:alphaModFix/>
          </a:blip>
          <a:srcRect b="0" l="69035" r="0" t="0"/>
          <a:stretch/>
        </p:blipFill>
        <p:spPr>
          <a:xfrm>
            <a:off x="11687374" y="4473975"/>
            <a:ext cx="5403500" cy="2690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1737e4ab117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2880" y="3712550"/>
            <a:ext cx="5964950" cy="44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737e4ab117_0_37"/>
          <p:cNvSpPr/>
          <p:nvPr/>
        </p:nvSpPr>
        <p:spPr>
          <a:xfrm>
            <a:off x="9820725" y="5627225"/>
            <a:ext cx="1440600" cy="9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737e4ab117_0_37"/>
          <p:cNvSpPr txBox="1"/>
          <p:nvPr/>
        </p:nvSpPr>
        <p:spPr>
          <a:xfrm>
            <a:off x="7164075" y="9052225"/>
            <a:ext cx="675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prediction 결과를 csv파일로 변환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86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9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0"/>
              <a:buFont typeface="Arial"/>
              <a:buNone/>
            </a:pPr>
            <a:r>
              <a:rPr b="0" i="0" lang="ko-KR" sz="32000" u="none" cap="none" strike="noStrik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9"/>
          <p:cNvSpPr txBox="1"/>
          <p:nvPr/>
        </p:nvSpPr>
        <p:spPr>
          <a:xfrm>
            <a:off x="5810977" y="3437961"/>
            <a:ext cx="12572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ko-KR" sz="68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프로토타이핑</a:t>
            </a:r>
            <a:endParaRPr b="0" i="0" sz="68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503" name="Google Shape;5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1743" y="6451243"/>
            <a:ext cx="2502257" cy="250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9"/>
          <p:cNvSpPr/>
          <p:nvPr/>
        </p:nvSpPr>
        <p:spPr>
          <a:xfrm>
            <a:off x="-1272190" y="-76689"/>
            <a:ext cx="2747671" cy="103636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6" name="Google Shape;506;p19"/>
          <p:cNvGrpSpPr/>
          <p:nvPr/>
        </p:nvGrpSpPr>
        <p:grpSpPr>
          <a:xfrm>
            <a:off x="685800" y="9182100"/>
            <a:ext cx="1887723" cy="1268516"/>
            <a:chOff x="15296797" y="7913584"/>
            <a:chExt cx="2973360" cy="1998045"/>
          </a:xfrm>
        </p:grpSpPr>
        <p:grpSp>
          <p:nvGrpSpPr>
            <p:cNvPr id="507" name="Google Shape;507;p19"/>
            <p:cNvGrpSpPr/>
            <p:nvPr/>
          </p:nvGrpSpPr>
          <p:grpSpPr>
            <a:xfrm>
              <a:off x="15296797" y="7913584"/>
              <a:ext cx="2320732" cy="1998045"/>
              <a:chOff x="2444109" y="6343951"/>
              <a:chExt cx="2320732" cy="1998045"/>
            </a:xfrm>
          </p:grpSpPr>
          <p:sp>
            <p:nvSpPr>
              <p:cNvPr id="508" name="Google Shape;508;p1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1" name="Google Shape;511;p19"/>
            <p:cNvGrpSpPr/>
            <p:nvPr/>
          </p:nvGrpSpPr>
          <p:grpSpPr>
            <a:xfrm>
              <a:off x="17010586" y="8804084"/>
              <a:ext cx="1259571" cy="1084434"/>
              <a:chOff x="2444109" y="6343951"/>
              <a:chExt cx="2320732" cy="1998045"/>
            </a:xfrm>
          </p:grpSpPr>
          <p:sp>
            <p:nvSpPr>
              <p:cNvPr id="512" name="Google Shape;512;p1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2"/>
          <p:cNvSpPr/>
          <p:nvPr/>
        </p:nvSpPr>
        <p:spPr>
          <a:xfrm>
            <a:off x="16446042" y="-647700"/>
            <a:ext cx="1998477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2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2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프로토타이핑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174" y="3978924"/>
            <a:ext cx="4478225" cy="44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2"/>
          <p:cNvSpPr txBox="1"/>
          <p:nvPr/>
        </p:nvSpPr>
        <p:spPr>
          <a:xfrm>
            <a:off x="685823" y="2749750"/>
            <a:ext cx="353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요구사항 분석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(기능 도출)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526" name="Google Shape;526;p12"/>
          <p:cNvGraphicFramePr/>
          <p:nvPr/>
        </p:nvGraphicFramePr>
        <p:xfrm>
          <a:off x="5233475" y="125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{25D1A974-F117-40E2-8F47-CEEF5FD46243}</a:tableStyleId>
              </a:tblPr>
              <a:tblGrid>
                <a:gridCol w="3775775"/>
                <a:gridCol w="7264725"/>
              </a:tblGrid>
              <a:tr h="932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none" cap="none" strike="noStrik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요구사항명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none" cap="none" strike="noStrik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내용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  <a:tr h="127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900"/>
                        <a:t>불법 주/정차 신고 기능</a:t>
                      </a:r>
                      <a:endParaRPr b="1" sz="1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불법 주/정차 자동차를 사용자가 직접 촬영할 수 있는 기능</a:t>
                      </a:r>
                      <a:endParaRPr sz="210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</a:tr>
              <a:tr h="127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900"/>
                        <a:t>신고 접수 내역</a:t>
                      </a:r>
                      <a:endParaRPr b="1" sz="1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촬영한 사진을 신고 접수 데이터베이스에 전송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900"/>
                        <a:t>뱃지 현황</a:t>
                      </a:r>
                      <a:endParaRPr b="1" sz="1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불법 주/정차를 신고한 횟수를 토대로 등급 형성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/>
                        <a:t>등급별 포인트 지급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뱃지 등급을 토대로 일정 포인트 이상 캐시 지급 서비스</a:t>
                      </a:r>
                      <a:endParaRPr sz="210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900"/>
                        <a:t>커뮤니티 기능</a:t>
                      </a:r>
                      <a:endParaRPr b="1" sz="1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커뮤니티를 통하여 이용자간 소통 가능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6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900"/>
                        <a:t>처리 결과 알림</a:t>
                      </a:r>
                      <a:endParaRPr b="1" sz="1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실시간 알림 기능을 통해 처리 결과 확인 가능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6f38669a26_1_109"/>
          <p:cNvSpPr/>
          <p:nvPr/>
        </p:nvSpPr>
        <p:spPr>
          <a:xfrm>
            <a:off x="16446042" y="-6477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g16f38669a26_1_109"/>
          <p:cNvGrpSpPr/>
          <p:nvPr/>
        </p:nvGrpSpPr>
        <p:grpSpPr>
          <a:xfrm>
            <a:off x="15245635" y="8639911"/>
            <a:ext cx="3118520" cy="2123722"/>
            <a:chOff x="1200323" y="7037852"/>
            <a:chExt cx="2973134" cy="1998045"/>
          </a:xfrm>
        </p:grpSpPr>
        <p:grpSp>
          <p:nvGrpSpPr>
            <p:cNvPr id="534" name="Google Shape;534;g16f38669a26_1_109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535" name="Google Shape;535;g16f38669a26_1_10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g16f38669a26_1_10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g16f38669a26_1_109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" name="Google Shape;538;g16f38669a26_1_109"/>
            <p:cNvGrpSpPr/>
            <p:nvPr/>
          </p:nvGrpSpPr>
          <p:grpSpPr>
            <a:xfrm>
              <a:off x="2913996" y="7928050"/>
              <a:ext cx="1259461" cy="1084338"/>
              <a:chOff x="2444109" y="6343951"/>
              <a:chExt cx="2320732" cy="1998044"/>
            </a:xfrm>
          </p:grpSpPr>
          <p:sp>
            <p:nvSpPr>
              <p:cNvPr id="539" name="Google Shape;539;g16f38669a26_1_10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g16f38669a26_1_10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g16f38669a26_1_109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g16f38669a26_1_109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16f38669a26_1_109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프로토타이핑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g16f38669a26_1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16f38669a26_1_109"/>
          <p:cNvSpPr txBox="1"/>
          <p:nvPr/>
        </p:nvSpPr>
        <p:spPr>
          <a:xfrm>
            <a:off x="448201" y="331000"/>
            <a:ext cx="58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Paper Prototype(Mobile)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46" name="Google Shape;546;g16f38669a26_1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599" y="318737"/>
            <a:ext cx="4824774" cy="964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6f38669a26_1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5563" y="1767163"/>
            <a:ext cx="3832851" cy="675267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16f38669a26_1_109"/>
          <p:cNvSpPr txBox="1"/>
          <p:nvPr/>
        </p:nvSpPr>
        <p:spPr>
          <a:xfrm>
            <a:off x="1023275" y="1216175"/>
            <a:ext cx="250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메인 페이지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9" name="Google Shape;549;g16f38669a26_1_109"/>
          <p:cNvSpPr txBox="1"/>
          <p:nvPr/>
        </p:nvSpPr>
        <p:spPr>
          <a:xfrm>
            <a:off x="1981050" y="2998575"/>
            <a:ext cx="3118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-  Home으로 이동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- 신고하기로 이동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- 신고 내역으로 이동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- 내 정보로 이동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-278765" y="-266700"/>
            <a:ext cx="6676800" cy="11201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6398095" y="3405842"/>
            <a:ext cx="3885714" cy="4178196"/>
            <a:chOff x="6398095" y="3405842"/>
            <a:chExt cx="3885714" cy="4178196"/>
          </a:xfrm>
        </p:grpSpPr>
        <p:pic>
          <p:nvPicPr>
            <p:cNvPr id="130" name="Google Shape;130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98095" y="5368540"/>
              <a:ext cx="3885714" cy="25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7749" y="3405842"/>
              <a:ext cx="2166060" cy="25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26407" y="7331238"/>
              <a:ext cx="2157402" cy="25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5400000">
              <a:off x="6162590" y="5359314"/>
              <a:ext cx="3961905" cy="25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3"/>
          <p:cNvSpPr txBox="1"/>
          <p:nvPr/>
        </p:nvSpPr>
        <p:spPr>
          <a:xfrm>
            <a:off x="-278765" y="1171330"/>
            <a:ext cx="7146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ko-KR" sz="5100" u="none" cap="none" strike="noStrike">
                <a:solidFill>
                  <a:srgbClr val="2D553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이 프로젝트는</a:t>
            </a:r>
            <a:endParaRPr b="0" i="0" sz="1500" u="none" cap="none" strike="noStrike">
              <a:solidFill>
                <a:srgbClr val="2D553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0896600" y="3162300"/>
            <a:ext cx="7391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[목적]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실제 문제 해결 및 아이디어 도출</a:t>
            </a:r>
            <a:endParaRPr b="1" i="0" sz="3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빅프로젝트 이전에 서비스 기획 경험</a:t>
            </a:r>
            <a:endParaRPr b="1" i="0" sz="3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" name="Google Shape;13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6748" y="6450929"/>
            <a:ext cx="1562694" cy="194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64762" y="3241905"/>
            <a:ext cx="525714" cy="52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64762" y="5232083"/>
            <a:ext cx="525714" cy="52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64762" y="7194781"/>
            <a:ext cx="525714" cy="52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 txBox="1"/>
          <p:nvPr/>
        </p:nvSpPr>
        <p:spPr>
          <a:xfrm>
            <a:off x="-278765" y="2324100"/>
            <a:ext cx="71460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-KR" sz="4500" u="none" cap="none" strike="noStrike">
                <a:solidFill>
                  <a:srgbClr val="2D553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AI를 실생활에</a:t>
            </a:r>
            <a:endParaRPr b="0" i="0" sz="4500" u="none" cap="none" strike="noStrike">
              <a:solidFill>
                <a:srgbClr val="2D553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-KR" sz="4500" u="none" cap="none" strike="noStrike">
                <a:solidFill>
                  <a:srgbClr val="2D553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적용하는</a:t>
            </a:r>
            <a:endParaRPr b="0" i="0" sz="4500" u="none" cap="none" strike="noStrike">
              <a:solidFill>
                <a:srgbClr val="2D553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-KR" sz="4500" u="none" cap="none" strike="noStrike">
                <a:solidFill>
                  <a:srgbClr val="2D553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아이디어를</a:t>
            </a:r>
            <a:endParaRPr b="0" i="0" sz="4500" u="none" cap="none" strike="noStrike">
              <a:solidFill>
                <a:srgbClr val="2D553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-KR" sz="4500" u="none" cap="none" strike="noStrike">
                <a:solidFill>
                  <a:srgbClr val="2D553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도출하고</a:t>
            </a:r>
            <a:endParaRPr b="0" i="0" sz="4500" u="none" cap="none" strike="noStrike">
              <a:solidFill>
                <a:srgbClr val="2D553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ko-KR" sz="4500" u="none" cap="none" strike="noStrike">
                <a:solidFill>
                  <a:srgbClr val="2D553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구체화하는 과정입니다</a:t>
            </a:r>
            <a:endParaRPr b="0" i="0" sz="1500" u="none" cap="none" strike="noStrike">
              <a:solidFill>
                <a:srgbClr val="2D553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10896600" y="5193925"/>
            <a:ext cx="714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[주요내용]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시각지능을 활용한 프로토타이핑</a:t>
            </a:r>
            <a:endParaRPr b="1" i="0" sz="3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10896600" y="7194781"/>
            <a:ext cx="7010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[활용 모델]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Yolo v5 : 객체탐지</a:t>
            </a:r>
            <a:endParaRPr b="1" i="0" sz="3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3" name="Google Shape;143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364639" y="1409700"/>
            <a:ext cx="3143250" cy="30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3"/>
          <p:cNvGrpSpPr/>
          <p:nvPr/>
        </p:nvGrpSpPr>
        <p:grpSpPr>
          <a:xfrm>
            <a:off x="0" y="8395131"/>
            <a:ext cx="2952078" cy="2158569"/>
            <a:chOff x="15296797" y="7913584"/>
            <a:chExt cx="2973360" cy="1998045"/>
          </a:xfrm>
        </p:grpSpPr>
        <p:grpSp>
          <p:nvGrpSpPr>
            <p:cNvPr id="145" name="Google Shape;145;p3"/>
            <p:cNvGrpSpPr/>
            <p:nvPr/>
          </p:nvGrpSpPr>
          <p:grpSpPr>
            <a:xfrm>
              <a:off x="15296797" y="7913584"/>
              <a:ext cx="2320732" cy="1998045"/>
              <a:chOff x="2444109" y="6343951"/>
              <a:chExt cx="2320732" cy="1998045"/>
            </a:xfrm>
          </p:grpSpPr>
          <p:sp>
            <p:nvSpPr>
              <p:cNvPr id="146" name="Google Shape;146;p3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" name="Google Shape;149;p3"/>
            <p:cNvGrpSpPr/>
            <p:nvPr/>
          </p:nvGrpSpPr>
          <p:grpSpPr>
            <a:xfrm>
              <a:off x="17010586" y="8804084"/>
              <a:ext cx="1259571" cy="1084434"/>
              <a:chOff x="2444109" y="6343951"/>
              <a:chExt cx="2320732" cy="1998045"/>
            </a:xfrm>
          </p:grpSpPr>
          <p:sp>
            <p:nvSpPr>
              <p:cNvPr id="150" name="Google Shape;150;p3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3" name="Google Shape;153;p3"/>
          <p:cNvSpPr txBox="1"/>
          <p:nvPr/>
        </p:nvSpPr>
        <p:spPr>
          <a:xfrm>
            <a:off x="6160478" y="9803368"/>
            <a:ext cx="118989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5F7D95"/>
                </a:solidFill>
                <a:latin typeface="Arial"/>
                <a:ea typeface="Arial"/>
                <a:cs typeface="Arial"/>
                <a:sym typeface="Arial"/>
              </a:rPr>
              <a:t>'이미지: flaticon.com'. 이 자료는 Flaticon.com의 자료를 사용해 디자인되었습니다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737e4ab117_2_17"/>
          <p:cNvSpPr/>
          <p:nvPr/>
        </p:nvSpPr>
        <p:spPr>
          <a:xfrm>
            <a:off x="16446042" y="-6477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6" name="Google Shape;556;g1737e4ab117_2_17"/>
          <p:cNvGrpSpPr/>
          <p:nvPr/>
        </p:nvGrpSpPr>
        <p:grpSpPr>
          <a:xfrm>
            <a:off x="15245635" y="8639911"/>
            <a:ext cx="3118521" cy="2123722"/>
            <a:chOff x="1200323" y="7037852"/>
            <a:chExt cx="2973135" cy="1998045"/>
          </a:xfrm>
        </p:grpSpPr>
        <p:grpSp>
          <p:nvGrpSpPr>
            <p:cNvPr id="557" name="Google Shape;557;g1737e4ab117_2_17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558" name="Google Shape;558;g1737e4ab117_2_17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g1737e4ab117_2_17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g1737e4ab117_2_17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g1737e4ab117_2_17"/>
            <p:cNvGrpSpPr/>
            <p:nvPr/>
          </p:nvGrpSpPr>
          <p:grpSpPr>
            <a:xfrm>
              <a:off x="2913996" y="7928052"/>
              <a:ext cx="1259461" cy="1084338"/>
              <a:chOff x="2444109" y="6343951"/>
              <a:chExt cx="2320732" cy="1998044"/>
            </a:xfrm>
          </p:grpSpPr>
          <p:sp>
            <p:nvSpPr>
              <p:cNvPr id="562" name="Google Shape;562;g1737e4ab117_2_17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g1737e4ab117_2_17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g1737e4ab117_2_17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5" name="Google Shape;565;g1737e4ab117_2_17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1737e4ab117_2_17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프로토타이핑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g1737e4ab117_2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737e4ab117_2_17"/>
          <p:cNvSpPr txBox="1"/>
          <p:nvPr/>
        </p:nvSpPr>
        <p:spPr>
          <a:xfrm>
            <a:off x="448201" y="331000"/>
            <a:ext cx="58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Paper Prototype(Mobile)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69" name="Google Shape;569;g1737e4ab117_2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599" y="318737"/>
            <a:ext cx="4824774" cy="964952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737e4ab117_2_17"/>
          <p:cNvSpPr txBox="1"/>
          <p:nvPr/>
        </p:nvSpPr>
        <p:spPr>
          <a:xfrm>
            <a:off x="954000" y="1127825"/>
            <a:ext cx="164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Home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1" name="Google Shape;571;g1737e4ab117_2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750" y="1782500"/>
            <a:ext cx="3917901" cy="68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1737e4ab117_2_17"/>
          <p:cNvSpPr txBox="1"/>
          <p:nvPr/>
        </p:nvSpPr>
        <p:spPr>
          <a:xfrm>
            <a:off x="1642275" y="3097800"/>
            <a:ext cx="4160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신고가 많은 지역 확인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지역 별 신고 내역 확인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불법 주/정차로 신고된 현황  확인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737e4ab117_2_38"/>
          <p:cNvSpPr/>
          <p:nvPr/>
        </p:nvSpPr>
        <p:spPr>
          <a:xfrm>
            <a:off x="16446042" y="-6477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9" name="Google Shape;579;g1737e4ab117_2_38"/>
          <p:cNvGrpSpPr/>
          <p:nvPr/>
        </p:nvGrpSpPr>
        <p:grpSpPr>
          <a:xfrm>
            <a:off x="15245635" y="8639911"/>
            <a:ext cx="3118521" cy="2123722"/>
            <a:chOff x="1200323" y="7037852"/>
            <a:chExt cx="2973135" cy="1998045"/>
          </a:xfrm>
        </p:grpSpPr>
        <p:grpSp>
          <p:nvGrpSpPr>
            <p:cNvPr id="580" name="Google Shape;580;g1737e4ab117_2_38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581" name="Google Shape;581;g1737e4ab117_2_38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g1737e4ab117_2_38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g1737e4ab117_2_38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4" name="Google Shape;584;g1737e4ab117_2_38"/>
            <p:cNvGrpSpPr/>
            <p:nvPr/>
          </p:nvGrpSpPr>
          <p:grpSpPr>
            <a:xfrm>
              <a:off x="2913996" y="7928052"/>
              <a:ext cx="1259461" cy="1084338"/>
              <a:chOff x="2444109" y="6343951"/>
              <a:chExt cx="2320732" cy="1998044"/>
            </a:xfrm>
          </p:grpSpPr>
          <p:sp>
            <p:nvSpPr>
              <p:cNvPr id="585" name="Google Shape;585;g1737e4ab117_2_38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g1737e4ab117_2_38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g1737e4ab117_2_38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8" name="Google Shape;588;g1737e4ab117_2_38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1737e4ab117_2_38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프로토타이핑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g1737e4ab117_2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1737e4ab117_2_38"/>
          <p:cNvSpPr txBox="1"/>
          <p:nvPr/>
        </p:nvSpPr>
        <p:spPr>
          <a:xfrm>
            <a:off x="448201" y="331000"/>
            <a:ext cx="58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Paper Prototype(Mobile)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2" name="Google Shape;592;g1737e4ab117_2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599" y="318737"/>
            <a:ext cx="4824774" cy="964952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1737e4ab117_2_38"/>
          <p:cNvSpPr txBox="1"/>
          <p:nvPr/>
        </p:nvSpPr>
        <p:spPr>
          <a:xfrm>
            <a:off x="1168700" y="1127825"/>
            <a:ext cx="179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신고하기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4" name="Google Shape;594;g1737e4ab117_2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1675" y="1681925"/>
            <a:ext cx="3987399" cy="694057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737e4ab117_2_38"/>
          <p:cNvSpPr txBox="1"/>
          <p:nvPr/>
        </p:nvSpPr>
        <p:spPr>
          <a:xfrm>
            <a:off x="1459725" y="3250200"/>
            <a:ext cx="4824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카메라 어플과 연동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불법 주정차되어 있는 차를 찍어서</a:t>
            </a:r>
            <a:br>
              <a:rPr b="1" lang="ko-KR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SUBMIT 버튼을 누르면 자동 신고 완료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신고가 접수/처리되면 알림 옴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737e4ab117_2_59"/>
          <p:cNvSpPr/>
          <p:nvPr/>
        </p:nvSpPr>
        <p:spPr>
          <a:xfrm>
            <a:off x="16446042" y="-6477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2" name="Google Shape;602;g1737e4ab117_2_59"/>
          <p:cNvGrpSpPr/>
          <p:nvPr/>
        </p:nvGrpSpPr>
        <p:grpSpPr>
          <a:xfrm>
            <a:off x="15245635" y="8639911"/>
            <a:ext cx="3118521" cy="2123722"/>
            <a:chOff x="1200323" y="7037852"/>
            <a:chExt cx="2973135" cy="1998045"/>
          </a:xfrm>
        </p:grpSpPr>
        <p:grpSp>
          <p:nvGrpSpPr>
            <p:cNvPr id="603" name="Google Shape;603;g1737e4ab117_2_59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604" name="Google Shape;604;g1737e4ab117_2_5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g1737e4ab117_2_5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g1737e4ab117_2_59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g1737e4ab117_2_59"/>
            <p:cNvGrpSpPr/>
            <p:nvPr/>
          </p:nvGrpSpPr>
          <p:grpSpPr>
            <a:xfrm>
              <a:off x="2913996" y="7928052"/>
              <a:ext cx="1259461" cy="1084338"/>
              <a:chOff x="2444109" y="6343951"/>
              <a:chExt cx="2320732" cy="1998044"/>
            </a:xfrm>
          </p:grpSpPr>
          <p:sp>
            <p:nvSpPr>
              <p:cNvPr id="608" name="Google Shape;608;g1737e4ab117_2_5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g1737e4ab117_2_5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g1737e4ab117_2_59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11" name="Google Shape;611;g1737e4ab117_2_59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1737e4ab117_2_59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프로토타이핑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g1737e4ab117_2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1737e4ab117_2_59"/>
          <p:cNvSpPr txBox="1"/>
          <p:nvPr/>
        </p:nvSpPr>
        <p:spPr>
          <a:xfrm>
            <a:off x="448201" y="331000"/>
            <a:ext cx="58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Paper Prototype(Mobile)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5" name="Google Shape;615;g1737e4ab117_2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599" y="318737"/>
            <a:ext cx="4824774" cy="964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737e4ab117_2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525" y="1760800"/>
            <a:ext cx="3886050" cy="687910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1737e4ab117_2_59"/>
          <p:cNvSpPr txBox="1"/>
          <p:nvPr/>
        </p:nvSpPr>
        <p:spPr>
          <a:xfrm>
            <a:off x="1128125" y="1127825"/>
            <a:ext cx="185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신고내역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8" name="Google Shape;618;g1737e4ab117_2_59"/>
          <p:cNvSpPr txBox="1"/>
          <p:nvPr/>
        </p:nvSpPr>
        <p:spPr>
          <a:xfrm>
            <a:off x="1459725" y="3250200"/>
            <a:ext cx="4824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다른 사람들과 소통할 수 있도록</a:t>
            </a:r>
            <a:br>
              <a:rPr b="1" lang="ko-KR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글/댓글 쓰기 기능 제공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본인 + 타 사용자들의 </a:t>
            </a:r>
            <a:br>
              <a:rPr b="1" lang="ko-KR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신고 내역 확인 가능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익명성 보장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737e4ab117_2_80"/>
          <p:cNvSpPr/>
          <p:nvPr/>
        </p:nvSpPr>
        <p:spPr>
          <a:xfrm>
            <a:off x="16446042" y="-6477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g1737e4ab117_2_80"/>
          <p:cNvGrpSpPr/>
          <p:nvPr/>
        </p:nvGrpSpPr>
        <p:grpSpPr>
          <a:xfrm>
            <a:off x="15245635" y="8639911"/>
            <a:ext cx="3118521" cy="2123722"/>
            <a:chOff x="1200323" y="7037852"/>
            <a:chExt cx="2973135" cy="1998045"/>
          </a:xfrm>
        </p:grpSpPr>
        <p:grpSp>
          <p:nvGrpSpPr>
            <p:cNvPr id="626" name="Google Shape;626;g1737e4ab117_2_80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627" name="Google Shape;627;g1737e4ab117_2_80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g1737e4ab117_2_80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g1737e4ab117_2_80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630;g1737e4ab117_2_80"/>
            <p:cNvGrpSpPr/>
            <p:nvPr/>
          </p:nvGrpSpPr>
          <p:grpSpPr>
            <a:xfrm>
              <a:off x="2913996" y="7928052"/>
              <a:ext cx="1259461" cy="1084338"/>
              <a:chOff x="2444109" y="6343951"/>
              <a:chExt cx="2320732" cy="1998044"/>
            </a:xfrm>
          </p:grpSpPr>
          <p:sp>
            <p:nvSpPr>
              <p:cNvPr id="631" name="Google Shape;631;g1737e4ab117_2_80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g1737e4ab117_2_80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g1737e4ab117_2_80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34" name="Google Shape;634;g1737e4ab117_2_80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1737e4ab117_2_80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프로토타이핑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g1737e4ab117_2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1737e4ab117_2_80"/>
          <p:cNvSpPr txBox="1"/>
          <p:nvPr/>
        </p:nvSpPr>
        <p:spPr>
          <a:xfrm>
            <a:off x="448201" y="331000"/>
            <a:ext cx="58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Paper Prototype(Mobile)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38" name="Google Shape;638;g1737e4ab117_2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599" y="318737"/>
            <a:ext cx="4824774" cy="964952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1737e4ab117_2_80"/>
          <p:cNvSpPr txBox="1"/>
          <p:nvPr/>
        </p:nvSpPr>
        <p:spPr>
          <a:xfrm>
            <a:off x="1128125" y="1127825"/>
            <a:ext cx="244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내 정보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40" name="Google Shape;640;g1737e4ab117_2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6300" y="1681925"/>
            <a:ext cx="3893274" cy="69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1737e4ab117_2_80"/>
          <p:cNvSpPr txBox="1"/>
          <p:nvPr/>
        </p:nvSpPr>
        <p:spPr>
          <a:xfrm>
            <a:off x="1459725" y="3250200"/>
            <a:ext cx="45516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사용자의 총 신고 건 수와 </a:t>
            </a:r>
            <a:br>
              <a:rPr b="1" lang="ko-KR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실제 접수되어 처리 된 건 수 보여줌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개인 정보 수정, </a:t>
            </a:r>
            <a:br>
              <a:rPr b="1" lang="ko-KR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신고 접수 내역 확인 가능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뱃지 현황: 지금까지 사용자가 모은 뱃지 확인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자주 묻는 질문: 질문&amp;답변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친구 초대: 다른 사람이 </a:t>
            </a:r>
            <a:br>
              <a:rPr b="1" lang="ko-KR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어플 다운 받을 수 있도록 링크 생성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86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5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0"/>
              <a:buFont typeface="Arial"/>
              <a:buNone/>
            </a:pPr>
            <a:r>
              <a:rPr b="0" i="0" lang="ko-KR" sz="32000" u="none" cap="none" strike="noStrik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5"/>
          <p:cNvSpPr txBox="1"/>
          <p:nvPr/>
        </p:nvSpPr>
        <p:spPr>
          <a:xfrm>
            <a:off x="5810977" y="3437961"/>
            <a:ext cx="12572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ko-KR" sz="68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기대효과</a:t>
            </a:r>
            <a:endParaRPr b="0" i="0" sz="68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649" name="Google Shape;6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1743" y="6451243"/>
            <a:ext cx="2502257" cy="250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5"/>
          <p:cNvSpPr/>
          <p:nvPr/>
        </p:nvSpPr>
        <p:spPr>
          <a:xfrm>
            <a:off x="-1272190" y="-76689"/>
            <a:ext cx="2747671" cy="103636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5"/>
          <p:cNvGrpSpPr/>
          <p:nvPr/>
        </p:nvGrpSpPr>
        <p:grpSpPr>
          <a:xfrm>
            <a:off x="685800" y="9182100"/>
            <a:ext cx="1887723" cy="1268516"/>
            <a:chOff x="15296797" y="7913584"/>
            <a:chExt cx="2973360" cy="1998045"/>
          </a:xfrm>
        </p:grpSpPr>
        <p:grpSp>
          <p:nvGrpSpPr>
            <p:cNvPr id="653" name="Google Shape;653;p25"/>
            <p:cNvGrpSpPr/>
            <p:nvPr/>
          </p:nvGrpSpPr>
          <p:grpSpPr>
            <a:xfrm>
              <a:off x="15296797" y="7913584"/>
              <a:ext cx="2320732" cy="1998045"/>
              <a:chOff x="2444109" y="6343951"/>
              <a:chExt cx="2320732" cy="1998045"/>
            </a:xfrm>
          </p:grpSpPr>
          <p:sp>
            <p:nvSpPr>
              <p:cNvPr id="654" name="Google Shape;654;p25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25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25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25"/>
            <p:cNvGrpSpPr/>
            <p:nvPr/>
          </p:nvGrpSpPr>
          <p:grpSpPr>
            <a:xfrm>
              <a:off x="17010586" y="8804084"/>
              <a:ext cx="1259571" cy="1084434"/>
              <a:chOff x="2444109" y="6343951"/>
              <a:chExt cx="2320732" cy="1998045"/>
            </a:xfrm>
          </p:grpSpPr>
          <p:sp>
            <p:nvSpPr>
              <p:cNvPr id="658" name="Google Shape;658;p25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25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25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714" y="5615606"/>
            <a:ext cx="6344762" cy="140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714" y="7358854"/>
            <a:ext cx="6344762" cy="140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6650" y="5615606"/>
            <a:ext cx="6344762" cy="140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6650" y="7358854"/>
            <a:ext cx="6344762" cy="140455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20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20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20"/>
          <p:cNvSpPr txBox="1"/>
          <p:nvPr/>
        </p:nvSpPr>
        <p:spPr>
          <a:xfrm>
            <a:off x="1452901" y="2237561"/>
            <a:ext cx="10192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ko-KR" sz="6800" u="none" cap="none" strike="noStrike">
                <a:solidFill>
                  <a:srgbClr val="EC573B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기대효과</a:t>
            </a:r>
            <a:endParaRPr b="0" i="0" sz="1800" u="none" cap="none" strike="noStrike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674" name="Google Shape;674;p20"/>
          <p:cNvSpPr txBox="1"/>
          <p:nvPr/>
        </p:nvSpPr>
        <p:spPr>
          <a:xfrm>
            <a:off x="5644498" y="6122295"/>
            <a:ext cx="37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/>
              <a:t>불법 주/정차 건수 감소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0"/>
          <p:cNvSpPr txBox="1"/>
          <p:nvPr/>
        </p:nvSpPr>
        <p:spPr>
          <a:xfrm>
            <a:off x="1452901" y="3431464"/>
            <a:ext cx="1019348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ko-KR" sz="5400" u="none" cap="none" strike="noStrike">
                <a:solidFill>
                  <a:srgbClr val="EC573B"/>
                </a:solidFill>
                <a:latin typeface="Arial"/>
                <a:ea typeface="Arial"/>
                <a:cs typeface="Arial"/>
                <a:sym typeface="Arial"/>
              </a:rPr>
              <a:t>어떤 점이 나아질까요?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0"/>
          <p:cNvSpPr txBox="1"/>
          <p:nvPr/>
        </p:nvSpPr>
        <p:spPr>
          <a:xfrm>
            <a:off x="5792498" y="7645625"/>
            <a:ext cx="3728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/>
              <a:t>불법 주/정차 문제 시민의식 개선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0"/>
          <p:cNvSpPr txBox="1"/>
          <p:nvPr/>
        </p:nvSpPr>
        <p:spPr>
          <a:xfrm>
            <a:off x="12516250" y="5923100"/>
            <a:ext cx="3728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/>
              <a:t>뱃지 획득을 위한 시민 신고의식 향상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0"/>
          <p:cNvSpPr txBox="1"/>
          <p:nvPr/>
        </p:nvSpPr>
        <p:spPr>
          <a:xfrm>
            <a:off x="12516250" y="7645625"/>
            <a:ext cx="438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/>
              <a:t>소방차나 구급차등 위급한 상황일 경우 교통체증 감소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3589" y="5808004"/>
            <a:ext cx="1061202" cy="106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4317" y="7510730"/>
            <a:ext cx="1061202" cy="106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18647" y="5810648"/>
            <a:ext cx="1061202" cy="106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18646" y="7530529"/>
            <a:ext cx="1061202" cy="1061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0"/>
          <p:cNvGrpSpPr/>
          <p:nvPr/>
        </p:nvGrpSpPr>
        <p:grpSpPr>
          <a:xfrm>
            <a:off x="-29585" y="8412996"/>
            <a:ext cx="3118620" cy="2123775"/>
            <a:chOff x="1200323" y="7037852"/>
            <a:chExt cx="2973360" cy="1998045"/>
          </a:xfrm>
        </p:grpSpPr>
        <p:grpSp>
          <p:nvGrpSpPr>
            <p:cNvPr id="684" name="Google Shape;684;p20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685" name="Google Shape;685;p20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20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20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20"/>
            <p:cNvGrpSpPr/>
            <p:nvPr/>
          </p:nvGrpSpPr>
          <p:grpSpPr>
            <a:xfrm>
              <a:off x="2914112" y="7928352"/>
              <a:ext cx="1259571" cy="1084434"/>
              <a:chOff x="2444109" y="6343951"/>
              <a:chExt cx="2320732" cy="1998045"/>
            </a:xfrm>
          </p:grpSpPr>
          <p:sp>
            <p:nvSpPr>
              <p:cNvPr id="689" name="Google Shape;689;p20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20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20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92" name="Google Shape;69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C76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07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28"/>
          <p:cNvSpPr/>
          <p:nvPr/>
        </p:nvSpPr>
        <p:spPr>
          <a:xfrm>
            <a:off x="5265868" y="2994109"/>
            <a:ext cx="7984864" cy="2225591"/>
          </a:xfrm>
          <a:custGeom>
            <a:rect b="b" l="l" r="r" t="t"/>
            <a:pathLst>
              <a:path extrusionOk="0" h="1752493" w="11616697">
                <a:moveTo>
                  <a:pt x="0" y="643872"/>
                </a:moveTo>
                <a:cubicBezTo>
                  <a:pt x="0" y="288271"/>
                  <a:pt x="288271" y="0"/>
                  <a:pt x="643872" y="0"/>
                </a:cubicBezTo>
                <a:lnTo>
                  <a:pt x="10972825" y="0"/>
                </a:lnTo>
                <a:cubicBezTo>
                  <a:pt x="11328426" y="0"/>
                  <a:pt x="11616697" y="288271"/>
                  <a:pt x="11616697" y="643872"/>
                </a:cubicBezTo>
                <a:lnTo>
                  <a:pt x="11616697" y="643872"/>
                </a:lnTo>
                <a:cubicBezTo>
                  <a:pt x="11616697" y="999473"/>
                  <a:pt x="11000766" y="1516344"/>
                  <a:pt x="10652785" y="1722084"/>
                </a:cubicBezTo>
                <a:cubicBezTo>
                  <a:pt x="10390371" y="1870649"/>
                  <a:pt x="10920423" y="1432394"/>
                  <a:pt x="10720391" y="1321904"/>
                </a:cubicBezTo>
                <a:cubicBezTo>
                  <a:pt x="9042079" y="1279994"/>
                  <a:pt x="2317574" y="1436309"/>
                  <a:pt x="643872" y="1287744"/>
                </a:cubicBezTo>
                <a:cubicBezTo>
                  <a:pt x="288271" y="1287744"/>
                  <a:pt x="0" y="999473"/>
                  <a:pt x="0" y="643872"/>
                </a:cubicBezTo>
                <a:close/>
              </a:path>
            </a:pathLst>
          </a:custGeom>
          <a:solidFill>
            <a:srgbClr val="FFBF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28"/>
          <p:cNvSpPr/>
          <p:nvPr/>
        </p:nvSpPr>
        <p:spPr>
          <a:xfrm>
            <a:off x="-914400" y="7200900"/>
            <a:ext cx="20345400" cy="3784193"/>
          </a:xfrm>
          <a:prstGeom prst="rect">
            <a:avLst/>
          </a:prstGeom>
          <a:solidFill>
            <a:srgbClr val="FFBF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92400" y="8648700"/>
            <a:ext cx="1825474" cy="4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8"/>
          <p:cNvSpPr txBox="1"/>
          <p:nvPr/>
        </p:nvSpPr>
        <p:spPr>
          <a:xfrm>
            <a:off x="4038600" y="3314700"/>
            <a:ext cx="10352682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ko-KR" sz="6500" u="none" cap="none" strike="noStrike">
                <a:solidFill>
                  <a:srgbClr val="2D3C76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1746738" y="5012611"/>
            <a:ext cx="4859543" cy="337323"/>
          </a:xfrm>
          <a:prstGeom prst="rect">
            <a:avLst/>
          </a:prstGeom>
          <a:solidFill>
            <a:srgbClr val="FFBF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10363200" y="-723900"/>
            <a:ext cx="85344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11509250" y="3294258"/>
            <a:ext cx="1440000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FFBF86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12949250" y="3489725"/>
            <a:ext cx="5763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2D553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무엇이 문제인가요?</a:t>
            </a:r>
            <a:endParaRPr b="0" i="0" sz="4000" u="none" cap="none" strike="noStrike">
              <a:solidFill>
                <a:srgbClr val="2D553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1783080" y="4400705"/>
            <a:ext cx="6621127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ko-KR" sz="5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11509250" y="4393085"/>
            <a:ext cx="1440000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FFBF86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6200" u="none" cap="none" strike="noStrike">
              <a:solidFill>
                <a:srgbClr val="FFBF86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11509250" y="5521043"/>
            <a:ext cx="1440000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FFBF86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6200" u="none" cap="none" strike="noStrike">
              <a:solidFill>
                <a:srgbClr val="FFBF86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12979730" y="4564380"/>
            <a:ext cx="49520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2D553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주제 선정 및 구체화</a:t>
            </a:r>
            <a:endParaRPr b="0" i="0" sz="4000" u="none" cap="none" strike="noStrike">
              <a:solidFill>
                <a:srgbClr val="2D553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12979730" y="5719394"/>
            <a:ext cx="49520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2D553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프로토타이핑</a:t>
            </a:r>
            <a:endParaRPr b="0" i="0" sz="4000" u="none" cap="none" strike="noStrike">
              <a:solidFill>
                <a:srgbClr val="2D553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11509250" y="6695461"/>
            <a:ext cx="1440000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FFBF86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b="0" i="0" sz="6200" u="none" cap="none" strike="noStrike">
              <a:solidFill>
                <a:srgbClr val="FFBF86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12979730" y="6893812"/>
            <a:ext cx="49520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2D553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기대효과</a:t>
            </a:r>
            <a:endParaRPr b="0" i="0" sz="4000" u="none" cap="none" strike="noStrike">
              <a:solidFill>
                <a:srgbClr val="2D553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4"/>
          <p:cNvGrpSpPr/>
          <p:nvPr/>
        </p:nvGrpSpPr>
        <p:grpSpPr>
          <a:xfrm>
            <a:off x="15333237" y="8801100"/>
            <a:ext cx="2568098" cy="1725716"/>
            <a:chOff x="15296797" y="7913584"/>
            <a:chExt cx="2973360" cy="1998045"/>
          </a:xfrm>
        </p:grpSpPr>
        <p:grpSp>
          <p:nvGrpSpPr>
            <p:cNvPr id="172" name="Google Shape;172;p4"/>
            <p:cNvGrpSpPr/>
            <p:nvPr/>
          </p:nvGrpSpPr>
          <p:grpSpPr>
            <a:xfrm>
              <a:off x="15296797" y="7913584"/>
              <a:ext cx="2320732" cy="1998045"/>
              <a:chOff x="2444109" y="6343951"/>
              <a:chExt cx="2320732" cy="1998045"/>
            </a:xfrm>
          </p:grpSpPr>
          <p:sp>
            <p:nvSpPr>
              <p:cNvPr id="173" name="Google Shape;173;p4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4"/>
            <p:cNvGrpSpPr/>
            <p:nvPr/>
          </p:nvGrpSpPr>
          <p:grpSpPr>
            <a:xfrm>
              <a:off x="17010586" y="8804084"/>
              <a:ext cx="1259571" cy="1084434"/>
              <a:chOff x="2444109" y="6343951"/>
              <a:chExt cx="2320732" cy="1998045"/>
            </a:xfrm>
          </p:grpSpPr>
          <p:sp>
            <p:nvSpPr>
              <p:cNvPr id="177" name="Google Shape;177;p4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86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/>
        </p:nvSpPr>
        <p:spPr>
          <a:xfrm>
            <a:off x="1564609" y="669535"/>
            <a:ext cx="7061029" cy="8538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0"/>
              <a:buFont typeface="Arial"/>
              <a:buNone/>
            </a:pPr>
            <a:r>
              <a:rPr b="0" i="0" lang="ko-KR" sz="32000" u="none" cap="none" strike="noStrik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5810977" y="3437961"/>
            <a:ext cx="12572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ko-KR" sz="68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무엇이 문제인가요?</a:t>
            </a:r>
            <a:endParaRPr b="0" i="0" sz="68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1743" y="6451243"/>
            <a:ext cx="2502257" cy="250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/>
          <p:nvPr/>
        </p:nvSpPr>
        <p:spPr>
          <a:xfrm>
            <a:off x="-1272190" y="-76689"/>
            <a:ext cx="2747671" cy="103636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5"/>
          <p:cNvGrpSpPr/>
          <p:nvPr/>
        </p:nvGrpSpPr>
        <p:grpSpPr>
          <a:xfrm>
            <a:off x="685800" y="9182100"/>
            <a:ext cx="1887723" cy="1268516"/>
            <a:chOff x="15296797" y="7913584"/>
            <a:chExt cx="2973360" cy="1998045"/>
          </a:xfrm>
        </p:grpSpPr>
        <p:grpSp>
          <p:nvGrpSpPr>
            <p:cNvPr id="191" name="Google Shape;191;p5"/>
            <p:cNvGrpSpPr/>
            <p:nvPr/>
          </p:nvGrpSpPr>
          <p:grpSpPr>
            <a:xfrm>
              <a:off x="15296797" y="7913584"/>
              <a:ext cx="2320732" cy="1998045"/>
              <a:chOff x="2444109" y="6343951"/>
              <a:chExt cx="2320732" cy="1998045"/>
            </a:xfrm>
          </p:grpSpPr>
          <p:sp>
            <p:nvSpPr>
              <p:cNvPr id="192" name="Google Shape;192;p5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5"/>
            <p:cNvGrpSpPr/>
            <p:nvPr/>
          </p:nvGrpSpPr>
          <p:grpSpPr>
            <a:xfrm>
              <a:off x="17010586" y="8804084"/>
              <a:ext cx="1259571" cy="1084434"/>
              <a:chOff x="2444109" y="6343951"/>
              <a:chExt cx="2320732" cy="1998045"/>
            </a:xfrm>
          </p:grpSpPr>
          <p:sp>
            <p:nvSpPr>
              <p:cNvPr id="196" name="Google Shape;196;p5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/>
          <p:nvPr/>
        </p:nvSpPr>
        <p:spPr>
          <a:xfrm>
            <a:off x="-1272190" y="-76689"/>
            <a:ext cx="2747671" cy="10363689"/>
          </a:xfrm>
          <a:prstGeom prst="rect">
            <a:avLst/>
          </a:prstGeom>
          <a:solidFill>
            <a:srgbClr val="FFBF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-1277270" y="-1620270"/>
            <a:ext cx="18698028" cy="3062990"/>
          </a:xfrm>
          <a:custGeom>
            <a:rect b="b" l="l" r="r" t="t"/>
            <a:pathLst>
              <a:path extrusionOk="0" h="3062990" w="18698028">
                <a:moveTo>
                  <a:pt x="5080" y="0"/>
                </a:moveTo>
                <a:lnTo>
                  <a:pt x="18695750" y="6096"/>
                </a:lnTo>
                <a:cubicBezTo>
                  <a:pt x="18694395" y="115033"/>
                  <a:pt x="18699137" y="223971"/>
                  <a:pt x="18697782" y="332908"/>
                </a:cubicBezTo>
                <a:lnTo>
                  <a:pt x="2780950" y="3062990"/>
                </a:lnTo>
                <a:lnTo>
                  <a:pt x="0" y="2457364"/>
                </a:lnTo>
                <a:cubicBezTo>
                  <a:pt x="1693" y="1638243"/>
                  <a:pt x="3387" y="819121"/>
                  <a:pt x="5080" y="0"/>
                </a:cubicBezTo>
                <a:close/>
              </a:path>
            </a:pathLst>
          </a:cu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2403372" y="1239581"/>
            <a:ext cx="860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2D3C76"/>
                </a:solidFill>
                <a:latin typeface="Arial"/>
                <a:ea typeface="Arial"/>
                <a:cs typeface="Arial"/>
                <a:sym typeface="Arial"/>
              </a:rPr>
              <a:t>생각 모으기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2423691" y="2188154"/>
            <a:ext cx="1403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객체탐지를 활용해서 해결할 수 있는 문제는 무엇이 있을까요?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8"/>
          <p:cNvGrpSpPr/>
          <p:nvPr/>
        </p:nvGrpSpPr>
        <p:grpSpPr>
          <a:xfrm>
            <a:off x="-504131" y="7775248"/>
            <a:ext cx="4135112" cy="2816005"/>
            <a:chOff x="1200323" y="7037852"/>
            <a:chExt cx="2973360" cy="1998045"/>
          </a:xfrm>
        </p:grpSpPr>
        <p:grpSp>
          <p:nvGrpSpPr>
            <p:cNvPr id="208" name="Google Shape;208;p8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209" name="Google Shape;209;p8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8"/>
            <p:cNvGrpSpPr/>
            <p:nvPr/>
          </p:nvGrpSpPr>
          <p:grpSpPr>
            <a:xfrm>
              <a:off x="2914112" y="7928352"/>
              <a:ext cx="1259571" cy="1084434"/>
              <a:chOff x="2444109" y="6343951"/>
              <a:chExt cx="2320732" cy="1998045"/>
            </a:xfrm>
          </p:grpSpPr>
          <p:sp>
            <p:nvSpPr>
              <p:cNvPr id="213" name="Google Shape;213;p8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87" y="446776"/>
            <a:ext cx="1825474" cy="4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/>
          <p:nvPr/>
        </p:nvSpPr>
        <p:spPr>
          <a:xfrm>
            <a:off x="16834814" y="330993"/>
            <a:ext cx="1356857" cy="1640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11699574" y="496925"/>
            <a:ext cx="500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무엇이 문제인가요?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8"/>
          <p:cNvSpPr/>
          <p:nvPr/>
        </p:nvSpPr>
        <p:spPr>
          <a:xfrm>
            <a:off x="1752663" y="4146500"/>
            <a:ext cx="2591700" cy="3994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이시영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알약식별로 이게 어떤 약인지 알 수 있도록 하는 것.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제가 비염이 심해서 약을 받았었는데 심할때만 먹는데 여러 약을 받다보니 이게 어떨때 먹는지 헷갈리는 경우가 많았습니다. 그래서 약들을 일일히 이름을 인터넷에 적어 알았었는데 이 불편함이 생각나 아이디어를 적었습니다.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- 이미지 데이터 : https://www.aihub.or.kr/aihubdata/data/view.do?currMenu=115&amp;topMenu=100&amp;aihubDataSe=realm&amp;dataSetSn=576</a:t>
            </a:r>
            <a:endParaRPr/>
          </a:p>
        </p:txBody>
      </p:sp>
      <p:sp>
        <p:nvSpPr>
          <p:cNvPr id="222" name="Google Shape;222;p8"/>
          <p:cNvSpPr/>
          <p:nvPr/>
        </p:nvSpPr>
        <p:spPr>
          <a:xfrm>
            <a:off x="4621538" y="4182400"/>
            <a:ext cx="2591700" cy="259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이정형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축구 경기 분석 서비스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선수들을 축구 영상에서 object detection하여 팀별 패스 정확도, 이동 경향 등을 분석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https://universe.roboflow.com/ilyes-talbi-ptwsp/futbol-players</a:t>
            </a:r>
            <a:endParaRPr/>
          </a:p>
        </p:txBody>
      </p:sp>
      <p:sp>
        <p:nvSpPr>
          <p:cNvPr id="223" name="Google Shape;223;p8"/>
          <p:cNvSpPr/>
          <p:nvPr/>
        </p:nvSpPr>
        <p:spPr>
          <a:xfrm>
            <a:off x="10082050" y="6985050"/>
            <a:ext cx="6515100" cy="3086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🍀</a:t>
            </a:r>
            <a:r>
              <a:rPr lang="ko-KR"/>
              <a:t>김유민</a:t>
            </a:r>
            <a:r>
              <a:rPr lang="ko-KR"/>
              <a:t>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길가에 불법 주차돼있는 자동차 검거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-&gt; 불법 주차 신고 어플 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6"/>
              </a:rPr>
              <a:t>https://www.kaggle.com/datasets/boulahchichenadir/cars-object-detection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자동차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7"/>
              </a:rPr>
              <a:t>https://www.kaggle.com/datasets/andrewteplov/car-plate-object-detetcion?select=annotation_car_plate_train.csv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번호판 글자 인식</a:t>
            </a:r>
            <a:endParaRPr/>
          </a:p>
        </p:txBody>
      </p:sp>
      <p:sp>
        <p:nvSpPr>
          <p:cNvPr id="224" name="Google Shape;224;p8"/>
          <p:cNvSpPr/>
          <p:nvPr/>
        </p:nvSpPr>
        <p:spPr>
          <a:xfrm>
            <a:off x="7351800" y="6985050"/>
            <a:ext cx="2591700" cy="259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이지호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마스크 착용여부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https://gachonyws.github.io/project/mask-detection/</a:t>
            </a: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7351788" y="4249500"/>
            <a:ext cx="2591700" cy="259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송병섭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-알약-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8"/>
              </a:rPr>
              <a:t>https://universe.roboflow.com/mohamed-attia-e2mor/pill-classification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-쓰레기 이미지셋- 자동으로 분리수거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https://universe.roboflow.com/kubraaksoy2187-gmail-com/garbage2-3eawa/browse?queryText=&amp;pageSize=50&amp;startingIndex=0&amp;browseQuery=true</a:t>
            </a:r>
            <a:endParaRPr/>
          </a:p>
        </p:txBody>
      </p:sp>
      <p:sp>
        <p:nvSpPr>
          <p:cNvPr id="226" name="Google Shape;226;p8"/>
          <p:cNvSpPr/>
          <p:nvPr/>
        </p:nvSpPr>
        <p:spPr>
          <a:xfrm>
            <a:off x="10082050" y="4249500"/>
            <a:ext cx="2591700" cy="259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-최재혁-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가장 만만한 마스크 착용 여부?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아니면 공공장소 취식물 반입 여부 가리기?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ex) 지하철내 음식물 반입 etc = 개찰구에 설치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마트에 빈병 팔때 여러병씩 가져가는데 큰병 작은병 구분하는 분류?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편의점,마트 품목 분류?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9"/>
              </a:rPr>
              <a:t>https://www.data.go.kr/data/15081991/fileData.do?recommendDataYn=Y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https://data.seoul.go.kr/etc/aiEduData.do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2783625" y="2853357"/>
            <a:ext cx="129897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ko-KR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아래의 포스트-잇을 활용해서 브레인스토밍을 진행하세요.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ko-KR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유사한 생각들을 그룹 지어 보세요.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4465575" y="6985050"/>
            <a:ext cx="2747700" cy="3302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조진호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무단횡단을 하려 하면 사람을 인식하여 신호등에서 알림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https://universe.roboflow.com/visione/crosswalk_detection/model/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길에 누워있는 사람(취객) 탐지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: 사람과 땅을 인식하여 누워있는걸 탐지 or 바운딩 박스를 그렸을 때 세로의 길이가 아닌 가로의 길이가 길 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https://universe.roboflow.com/carto/semantic-seg_roads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6321600" y="4333200"/>
            <a:ext cx="4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 txBox="1"/>
          <p:nvPr/>
        </p:nvSpPr>
        <p:spPr>
          <a:xfrm>
            <a:off x="6643550" y="4569425"/>
            <a:ext cx="3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8648975" y="5612700"/>
            <a:ext cx="4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 txBox="1"/>
          <p:nvPr/>
        </p:nvSpPr>
        <p:spPr>
          <a:xfrm>
            <a:off x="6057225" y="4333200"/>
            <a:ext cx="4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8"/>
          <p:cNvSpPr txBox="1"/>
          <p:nvPr/>
        </p:nvSpPr>
        <p:spPr>
          <a:xfrm>
            <a:off x="15386325" y="7375200"/>
            <a:ext cx="3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15773325" y="7375200"/>
            <a:ext cx="4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6635550" y="4249500"/>
            <a:ext cx="4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8338625" y="5612700"/>
            <a:ext cx="4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6329250" y="4569425"/>
            <a:ext cx="3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8"/>
          <p:cNvSpPr txBox="1"/>
          <p:nvPr/>
        </p:nvSpPr>
        <p:spPr>
          <a:xfrm>
            <a:off x="15861600" y="7146550"/>
            <a:ext cx="4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8898001" y="5612700"/>
            <a:ext cx="4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8"/>
          <p:cNvSpPr txBox="1"/>
          <p:nvPr/>
        </p:nvSpPr>
        <p:spPr>
          <a:xfrm>
            <a:off x="14275375" y="62871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https://www.kaggle.com/datasets/andrewmvd/car-plate-detection</a:t>
            </a:r>
            <a:endParaRPr/>
          </a:p>
        </p:txBody>
      </p:sp>
      <p:sp>
        <p:nvSpPr>
          <p:cNvPr id="241" name="Google Shape;241;p8"/>
          <p:cNvSpPr txBox="1"/>
          <p:nvPr/>
        </p:nvSpPr>
        <p:spPr>
          <a:xfrm>
            <a:off x="15535675" y="7067975"/>
            <a:ext cx="3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⭐</a:t>
            </a:r>
            <a:endParaRPr/>
          </a:p>
        </p:txBody>
      </p:sp>
      <p:sp>
        <p:nvSpPr>
          <p:cNvPr id="242" name="Google Shape;242;p8"/>
          <p:cNvSpPr txBox="1"/>
          <p:nvPr/>
        </p:nvSpPr>
        <p:spPr>
          <a:xfrm>
            <a:off x="15133364" y="7067975"/>
            <a:ext cx="4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⭐</a:t>
            </a:r>
            <a:endParaRPr/>
          </a:p>
        </p:txBody>
      </p:sp>
      <p:sp>
        <p:nvSpPr>
          <p:cNvPr id="243" name="Google Shape;243;p8"/>
          <p:cNvSpPr txBox="1"/>
          <p:nvPr/>
        </p:nvSpPr>
        <p:spPr>
          <a:xfrm>
            <a:off x="12036000" y="550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⭐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6f38669a26_1_8"/>
          <p:cNvSpPr/>
          <p:nvPr/>
        </p:nvSpPr>
        <p:spPr>
          <a:xfrm>
            <a:off x="-1272190" y="-76689"/>
            <a:ext cx="2747700" cy="10363800"/>
          </a:xfrm>
          <a:prstGeom prst="rect">
            <a:avLst/>
          </a:prstGeom>
          <a:solidFill>
            <a:srgbClr val="FFBF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6f38669a26_1_8"/>
          <p:cNvSpPr/>
          <p:nvPr/>
        </p:nvSpPr>
        <p:spPr>
          <a:xfrm>
            <a:off x="-1277270" y="-1620270"/>
            <a:ext cx="18698028" cy="3062990"/>
          </a:xfrm>
          <a:custGeom>
            <a:rect b="b" l="l" r="r" t="t"/>
            <a:pathLst>
              <a:path extrusionOk="0" h="3062990" w="18698028">
                <a:moveTo>
                  <a:pt x="5080" y="0"/>
                </a:moveTo>
                <a:lnTo>
                  <a:pt x="18695750" y="6096"/>
                </a:lnTo>
                <a:cubicBezTo>
                  <a:pt x="18694395" y="115033"/>
                  <a:pt x="18699137" y="223971"/>
                  <a:pt x="18697782" y="332908"/>
                </a:cubicBezTo>
                <a:lnTo>
                  <a:pt x="2780950" y="3062990"/>
                </a:lnTo>
                <a:lnTo>
                  <a:pt x="0" y="2457364"/>
                </a:lnTo>
                <a:cubicBezTo>
                  <a:pt x="1693" y="1638243"/>
                  <a:pt x="3387" y="819121"/>
                  <a:pt x="5080" y="0"/>
                </a:cubicBezTo>
                <a:close/>
              </a:path>
            </a:pathLst>
          </a:cu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6f38669a26_1_8"/>
          <p:cNvSpPr txBox="1"/>
          <p:nvPr/>
        </p:nvSpPr>
        <p:spPr>
          <a:xfrm>
            <a:off x="2403372" y="1239581"/>
            <a:ext cx="860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ko-KR" sz="6000" u="none" cap="none" strike="noStrike">
                <a:solidFill>
                  <a:srgbClr val="2D3C76"/>
                </a:solidFill>
                <a:latin typeface="Arial"/>
                <a:ea typeface="Arial"/>
                <a:cs typeface="Arial"/>
                <a:sym typeface="Arial"/>
              </a:rPr>
              <a:t>아이디어 주머니 만들기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g16f38669a26_1_8"/>
          <p:cNvGrpSpPr/>
          <p:nvPr/>
        </p:nvGrpSpPr>
        <p:grpSpPr>
          <a:xfrm>
            <a:off x="-504155" y="7775388"/>
            <a:ext cx="4134737" cy="2816045"/>
            <a:chOff x="1200323" y="7037852"/>
            <a:chExt cx="2973134" cy="1998045"/>
          </a:xfrm>
        </p:grpSpPr>
        <p:grpSp>
          <p:nvGrpSpPr>
            <p:cNvPr id="252" name="Google Shape;252;g16f38669a26_1_8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253" name="Google Shape;253;g16f38669a26_1_8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g16f38669a26_1_8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g16f38669a26_1_8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g16f38669a26_1_8"/>
            <p:cNvGrpSpPr/>
            <p:nvPr/>
          </p:nvGrpSpPr>
          <p:grpSpPr>
            <a:xfrm>
              <a:off x="2913996" y="7928050"/>
              <a:ext cx="1259461" cy="1084338"/>
              <a:chOff x="2444109" y="6343951"/>
              <a:chExt cx="2320732" cy="1998044"/>
            </a:xfrm>
          </p:grpSpPr>
          <p:sp>
            <p:nvSpPr>
              <p:cNvPr id="257" name="Google Shape;257;g16f38669a26_1_8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g16f38669a26_1_8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g16f38669a26_1_8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60" name="Google Shape;260;g16f38669a26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6f38669a26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87" y="446776"/>
            <a:ext cx="1825474" cy="4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6f38669a26_1_8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6f38669a26_1_8"/>
          <p:cNvSpPr txBox="1"/>
          <p:nvPr/>
        </p:nvSpPr>
        <p:spPr>
          <a:xfrm>
            <a:off x="11699574" y="496925"/>
            <a:ext cx="500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무엇이 문제인가요?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16f38669a26_1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6f38669a26_1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9119" y="4134176"/>
            <a:ext cx="3872105" cy="387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6f38669a26_1_8"/>
          <p:cNvSpPr txBox="1"/>
          <p:nvPr/>
        </p:nvSpPr>
        <p:spPr>
          <a:xfrm>
            <a:off x="2423701" y="2188150"/>
            <a:ext cx="1576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가장 필요하고 공감되는 주제를 3가지를 골라</a:t>
            </a:r>
            <a:endParaRPr b="0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-KR" sz="3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제갈량의 비단주머니에 담아보세요.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16f38669a26_1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1726" y="4972278"/>
            <a:ext cx="3872105" cy="387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6f38669a26_1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89896" y="5701342"/>
            <a:ext cx="3872105" cy="387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6f38669a26_1_8"/>
          <p:cNvSpPr/>
          <p:nvPr/>
        </p:nvSpPr>
        <p:spPr>
          <a:xfrm>
            <a:off x="4451925" y="7442400"/>
            <a:ext cx="2591700" cy="1200600"/>
          </a:xfrm>
          <a:prstGeom prst="rect">
            <a:avLst/>
          </a:prstGeom>
          <a:solidFill>
            <a:srgbClr val="FFBF8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축구 경기 분석 서비스</a:t>
            </a:r>
            <a:endParaRPr b="0" i="0" sz="23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70" name="Google Shape;270;g16f38669a26_1_8"/>
          <p:cNvSpPr/>
          <p:nvPr/>
        </p:nvSpPr>
        <p:spPr>
          <a:xfrm>
            <a:off x="8935713" y="6574775"/>
            <a:ext cx="2502300" cy="1200600"/>
          </a:xfrm>
          <a:prstGeom prst="rect">
            <a:avLst/>
          </a:prstGeom>
          <a:solidFill>
            <a:srgbClr val="FFBF8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-KR" sz="2300">
                <a:latin typeface="Source Sans Pro"/>
                <a:ea typeface="Source Sans Pro"/>
                <a:cs typeface="Source Sans Pro"/>
                <a:sym typeface="Source Sans Pro"/>
              </a:rPr>
              <a:t>분리수거 자동화 서비스</a:t>
            </a:r>
            <a:endParaRPr b="1" i="0" sz="23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g16f38669a26_1_8"/>
          <p:cNvSpPr/>
          <p:nvPr/>
        </p:nvSpPr>
        <p:spPr>
          <a:xfrm>
            <a:off x="13330100" y="8139450"/>
            <a:ext cx="2591700" cy="1200600"/>
          </a:xfrm>
          <a:prstGeom prst="rect">
            <a:avLst/>
          </a:prstGeom>
          <a:solidFill>
            <a:srgbClr val="FFBF8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불법 주차 </a:t>
            </a:r>
            <a:br>
              <a:rPr lang="ko-KR" sz="23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r>
              <a:rPr lang="ko-KR" sz="230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신고 어플</a:t>
            </a:r>
            <a:endParaRPr b="0" i="0" sz="23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86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0"/>
              <a:buFont typeface="Arial"/>
              <a:buNone/>
            </a:pPr>
            <a:r>
              <a:rPr b="0" i="0" lang="ko-KR" sz="32000" u="none" cap="none" strike="noStrik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4"/>
          <p:cNvSpPr txBox="1"/>
          <p:nvPr/>
        </p:nvSpPr>
        <p:spPr>
          <a:xfrm>
            <a:off x="5810977" y="3437961"/>
            <a:ext cx="12572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ko-KR" sz="68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주제 선정 및 구체화</a:t>
            </a:r>
            <a:endParaRPr b="0" i="0" sz="68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279" name="Google Shape;2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1743" y="6451243"/>
            <a:ext cx="2502257" cy="250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4"/>
          <p:cNvSpPr/>
          <p:nvPr/>
        </p:nvSpPr>
        <p:spPr>
          <a:xfrm>
            <a:off x="-1272190" y="-76689"/>
            <a:ext cx="2747671" cy="103636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p14"/>
          <p:cNvGrpSpPr/>
          <p:nvPr/>
        </p:nvGrpSpPr>
        <p:grpSpPr>
          <a:xfrm>
            <a:off x="685800" y="9182100"/>
            <a:ext cx="1887723" cy="1268516"/>
            <a:chOff x="15296797" y="7913584"/>
            <a:chExt cx="2973360" cy="1998045"/>
          </a:xfrm>
        </p:grpSpPr>
        <p:grpSp>
          <p:nvGrpSpPr>
            <p:cNvPr id="283" name="Google Shape;283;p14"/>
            <p:cNvGrpSpPr/>
            <p:nvPr/>
          </p:nvGrpSpPr>
          <p:grpSpPr>
            <a:xfrm>
              <a:off x="15296797" y="7913584"/>
              <a:ext cx="2320732" cy="1998045"/>
              <a:chOff x="2444109" y="6343951"/>
              <a:chExt cx="2320732" cy="1998045"/>
            </a:xfrm>
          </p:grpSpPr>
          <p:sp>
            <p:nvSpPr>
              <p:cNvPr id="284" name="Google Shape;284;p14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14"/>
            <p:cNvGrpSpPr/>
            <p:nvPr/>
          </p:nvGrpSpPr>
          <p:grpSpPr>
            <a:xfrm>
              <a:off x="17010586" y="8804084"/>
              <a:ext cx="1259571" cy="1084434"/>
              <a:chOff x="2444109" y="6343951"/>
              <a:chExt cx="2320732" cy="1998045"/>
            </a:xfrm>
          </p:grpSpPr>
          <p:sp>
            <p:nvSpPr>
              <p:cNvPr id="288" name="Google Shape;288;p14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"/>
          <p:cNvSpPr/>
          <p:nvPr/>
        </p:nvSpPr>
        <p:spPr>
          <a:xfrm>
            <a:off x="-9780" y="-571500"/>
            <a:ext cx="1998477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1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1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 선정 및 구체화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11"/>
          <p:cNvGrpSpPr/>
          <p:nvPr/>
        </p:nvGrpSpPr>
        <p:grpSpPr>
          <a:xfrm>
            <a:off x="762000" y="8429925"/>
            <a:ext cx="3118620" cy="2123775"/>
            <a:chOff x="1200323" y="7037852"/>
            <a:chExt cx="2973360" cy="1998045"/>
          </a:xfrm>
        </p:grpSpPr>
        <p:grpSp>
          <p:nvGrpSpPr>
            <p:cNvPr id="301" name="Google Shape;301;p11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302" name="Google Shape;302;p11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11"/>
            <p:cNvGrpSpPr/>
            <p:nvPr/>
          </p:nvGrpSpPr>
          <p:grpSpPr>
            <a:xfrm>
              <a:off x="2914112" y="7928352"/>
              <a:ext cx="1259571" cy="1084434"/>
              <a:chOff x="2444109" y="6343951"/>
              <a:chExt cx="2320732" cy="1998045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309" name="Google Shape;309;p11"/>
          <p:cNvGraphicFramePr/>
          <p:nvPr/>
        </p:nvGraphicFramePr>
        <p:xfrm>
          <a:off x="2059825" y="175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{25D1A974-F117-40E2-8F47-CEEF5FD46243}</a:tableStyleId>
              </a:tblPr>
              <a:tblGrid>
                <a:gridCol w="3937325"/>
                <a:gridCol w="3937325"/>
                <a:gridCol w="3937325"/>
                <a:gridCol w="3937325"/>
              </a:tblGrid>
              <a:tr h="130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none" cap="none" strike="noStrik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아이디어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축구 경기 분석 서비스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100">
                          <a:solidFill>
                            <a:schemeClr val="dk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분리수거 자동화 서비스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100">
                          <a:solidFill>
                            <a:schemeClr val="dk1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불법 주차 신고 어플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  <a:tr h="179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none" cap="none" strike="noStrik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데이터 유무 확인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none" cap="none" strike="noStrik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(어디서 가져올 것인가?)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sng">
                          <a:solidFill>
                            <a:schemeClr val="hlink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  <a:hlinkClick r:id="rId5"/>
                        </a:rPr>
                        <a:t>https://universe.roboflow.com/ilyes-talbi-ptwsp/futbol-players/browse?queryText=&amp;pageSize=50&amp;startingIndex=0&amp;browseQuery=true</a:t>
                      </a:r>
                      <a:endParaRPr sz="210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sng">
                          <a:solidFill>
                            <a:schemeClr val="hlink"/>
                          </a:solidFill>
                          <a:hlinkClick r:id="rId6"/>
                        </a:rPr>
                        <a:t>https://universe.roboflow.com/kubraaksoy2187-gmail-com/garbage2-3eawa/browse?queryText=&amp;pageSize=50&amp;startingIndex=0&amp;browseQuery=true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sng">
                          <a:solidFill>
                            <a:schemeClr val="hlink"/>
                          </a:solidFill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  <a:hlinkClick r:id="rId7"/>
                        </a:rPr>
                        <a:t>https://www.kaggle.com/code/saworz/realtime-plate-reading-video-yolov5-easyocr/data</a:t>
                      </a:r>
                      <a:endParaRPr sz="210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t/>
                      </a:r>
                      <a:endParaRPr sz="210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</a:tr>
              <a:tr h="179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none" cap="none" strike="noStrik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메타데이터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none" cap="none" strike="noStrik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(속성, 바운딩 정보 등)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none" cap="none" strike="noStrik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존재 여부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존재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존재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존재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</a:tr>
              <a:tr h="179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none" cap="none" strike="noStrik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선정 여부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t/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t/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t/>
                      </a:r>
                      <a:endParaRPr sz="2100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0" name="Google Shape;310;p11"/>
          <p:cNvSpPr txBox="1"/>
          <p:nvPr/>
        </p:nvSpPr>
        <p:spPr>
          <a:xfrm>
            <a:off x="14710825" y="6910300"/>
            <a:ext cx="4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 txBox="1"/>
          <p:nvPr/>
        </p:nvSpPr>
        <p:spPr>
          <a:xfrm>
            <a:off x="14308514" y="6910300"/>
            <a:ext cx="4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⭐</a:t>
            </a:r>
            <a:endParaRPr/>
          </a:p>
        </p:txBody>
      </p:sp>
      <p:sp>
        <p:nvSpPr>
          <p:cNvPr id="312" name="Google Shape;312;p11"/>
          <p:cNvSpPr txBox="1"/>
          <p:nvPr/>
        </p:nvSpPr>
        <p:spPr>
          <a:xfrm>
            <a:off x="14054025" y="7349200"/>
            <a:ext cx="5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⭐</a:t>
            </a:r>
            <a:endParaRPr/>
          </a:p>
        </p:txBody>
      </p:sp>
      <p:sp>
        <p:nvSpPr>
          <p:cNvPr id="313" name="Google Shape;313;p11"/>
          <p:cNvSpPr txBox="1"/>
          <p:nvPr/>
        </p:nvSpPr>
        <p:spPr>
          <a:xfrm>
            <a:off x="6769850" y="7349200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⭐</a:t>
            </a:r>
            <a:endParaRPr/>
          </a:p>
        </p:txBody>
      </p:sp>
      <p:sp>
        <p:nvSpPr>
          <p:cNvPr id="314" name="Google Shape;314;p11"/>
          <p:cNvSpPr txBox="1"/>
          <p:nvPr/>
        </p:nvSpPr>
        <p:spPr>
          <a:xfrm>
            <a:off x="7245463" y="7349200"/>
            <a:ext cx="3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1"/>
          <p:cNvSpPr txBox="1"/>
          <p:nvPr/>
        </p:nvSpPr>
        <p:spPr>
          <a:xfrm>
            <a:off x="14588925" y="7457425"/>
            <a:ext cx="3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 txBox="1"/>
          <p:nvPr/>
        </p:nvSpPr>
        <p:spPr>
          <a:xfrm>
            <a:off x="7763100" y="7349200"/>
            <a:ext cx="3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16083475" y="6984700"/>
            <a:ext cx="1170900" cy="11292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16f38669a26_1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6f38669a26_1_50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16f38669a26_1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6f38669a26_1_50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 선정 및 구체화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6f38669a26_1_50"/>
          <p:cNvSpPr/>
          <p:nvPr/>
        </p:nvSpPr>
        <p:spPr>
          <a:xfrm>
            <a:off x="-9780" y="-5715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g16f38669a26_1_50"/>
          <p:cNvGrpSpPr/>
          <p:nvPr/>
        </p:nvGrpSpPr>
        <p:grpSpPr>
          <a:xfrm>
            <a:off x="762055" y="8429738"/>
            <a:ext cx="3118520" cy="2123722"/>
            <a:chOff x="1200323" y="7037852"/>
            <a:chExt cx="2973134" cy="1998045"/>
          </a:xfrm>
        </p:grpSpPr>
        <p:grpSp>
          <p:nvGrpSpPr>
            <p:cNvPr id="328" name="Google Shape;328;g16f38669a26_1_50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329" name="Google Shape;329;g16f38669a26_1_50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g16f38669a26_1_50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g16f38669a26_1_50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g16f38669a26_1_50"/>
            <p:cNvGrpSpPr/>
            <p:nvPr/>
          </p:nvGrpSpPr>
          <p:grpSpPr>
            <a:xfrm>
              <a:off x="2913996" y="7928050"/>
              <a:ext cx="1259461" cy="1084338"/>
              <a:chOff x="2444109" y="6343951"/>
              <a:chExt cx="2320732" cy="1998044"/>
            </a:xfrm>
          </p:grpSpPr>
          <p:sp>
            <p:nvSpPr>
              <p:cNvPr id="333" name="Google Shape;333;g16f38669a26_1_50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g16f38669a26_1_50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g16f38669a26_1_50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36" name="Google Shape;336;g16f38669a26_1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9072" y="2248672"/>
            <a:ext cx="3118525" cy="31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6f38669a26_1_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4099" y="2248673"/>
            <a:ext cx="3438775" cy="34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6f38669a26_1_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95576" y="2396450"/>
            <a:ext cx="31432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6f38669a26_1_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52125" y="2396437"/>
            <a:ext cx="3143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6f38669a26_1_50"/>
          <p:cNvSpPr txBox="1"/>
          <p:nvPr/>
        </p:nvSpPr>
        <p:spPr>
          <a:xfrm>
            <a:off x="2069075" y="5763650"/>
            <a:ext cx="3143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AutoNum type="arabicPeriod"/>
            </a:pP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Kaggle 데이터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ko-KR" sz="2600">
                <a:solidFill>
                  <a:srgbClr val="202124"/>
                </a:solidFill>
                <a:highlight>
                  <a:srgbClr val="FFFFFF"/>
                </a:highlight>
              </a:rPr>
              <a:t>Car License Plate Detection</a:t>
            </a:r>
            <a:r>
              <a:rPr lang="ko-KR" sz="2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r>
              <a:rPr i="0" lang="ko-KR" sz="29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i="0" sz="29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1" name="Google Shape;341;g16f38669a26_1_50"/>
          <p:cNvSpPr txBox="1"/>
          <p:nvPr/>
        </p:nvSpPr>
        <p:spPr>
          <a:xfrm>
            <a:off x="5986036" y="5715525"/>
            <a:ext cx="3534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 데이터 </a:t>
            </a: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전처리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-"/>
            </a:pP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원본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-"/>
            </a:pP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pepper 노이즈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Char char="-"/>
            </a:pP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가우시안 노이즈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2" name="Google Shape;342;g16f38669a26_1_50"/>
          <p:cNvSpPr txBox="1"/>
          <p:nvPr/>
        </p:nvSpPr>
        <p:spPr>
          <a:xfrm>
            <a:off x="10199747" y="5727550"/>
            <a:ext cx="4452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모델 학습</a:t>
            </a:r>
            <a:endParaRPr b="0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학습 데이터량 : 433</a:t>
            </a: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장</a:t>
            </a:r>
            <a:endParaRPr b="0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Label : </a:t>
            </a: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원본(471)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학습시간 : </a:t>
            </a: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원본(25분)</a:t>
            </a:r>
            <a:endParaRPr b="0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3" name="Google Shape;343;g16f38669a26_1_50"/>
          <p:cNvSpPr txBox="1"/>
          <p:nvPr/>
        </p:nvSpPr>
        <p:spPr>
          <a:xfrm>
            <a:off x="14203750" y="5727550"/>
            <a:ext cx="381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 모델 평가</a:t>
            </a:r>
            <a:endParaRPr b="0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</a:t>
            </a: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원본(</a:t>
            </a:r>
            <a:r>
              <a:rPr b="0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 : 0.95, </a:t>
            </a:r>
            <a:r>
              <a:rPr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mAP50-95: 0.563)</a:t>
            </a:r>
            <a:endParaRPr b="0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2022-09-19T14:15:28Z</dcterms:created>
  <dc:creator>officegen</dc:creator>
</cp:coreProperties>
</file>